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88" r:id="rId3"/>
    <p:sldId id="257" r:id="rId4"/>
    <p:sldId id="258" r:id="rId5"/>
    <p:sldId id="262" r:id="rId6"/>
    <p:sldId id="259" r:id="rId7"/>
    <p:sldId id="260" r:id="rId8"/>
    <p:sldId id="261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3" r:id="rId17"/>
    <p:sldId id="274" r:id="rId18"/>
    <p:sldId id="275" r:id="rId19"/>
    <p:sldId id="276" r:id="rId20"/>
    <p:sldId id="295" r:id="rId21"/>
    <p:sldId id="296" r:id="rId22"/>
    <p:sldId id="290" r:id="rId23"/>
    <p:sldId id="291" r:id="rId24"/>
    <p:sldId id="292" r:id="rId25"/>
    <p:sldId id="293" r:id="rId26"/>
    <p:sldId id="294" r:id="rId27"/>
    <p:sldId id="287" r:id="rId28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F46008-2A43-4770-8D75-0C6A905197EE}" v="2" dt="2024-04-05T15:38:25.88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2" autoAdjust="0"/>
    <p:restoredTop sz="86612" autoAdjust="0"/>
  </p:normalViewPr>
  <p:slideViewPr>
    <p:cSldViewPr>
      <p:cViewPr varScale="1">
        <p:scale>
          <a:sx n="61" d="100"/>
          <a:sy n="61" d="100"/>
        </p:scale>
        <p:origin x="1236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sha Jamal" userId="8936cab5460a2b0c" providerId="LiveId" clId="{1DF46008-2A43-4770-8D75-0C6A905197EE}"/>
    <pc:docChg chg="custSel modSld">
      <pc:chgData name="Arisha Jamal" userId="8936cab5460a2b0c" providerId="LiveId" clId="{1DF46008-2A43-4770-8D75-0C6A905197EE}" dt="2024-04-05T15:40:01.557" v="25" actId="14100"/>
      <pc:docMkLst>
        <pc:docMk/>
      </pc:docMkLst>
      <pc:sldChg chg="addSp delSp modSp mod">
        <pc:chgData name="Arisha Jamal" userId="8936cab5460a2b0c" providerId="LiveId" clId="{1DF46008-2A43-4770-8D75-0C6A905197EE}" dt="2024-04-05T15:40:01.557" v="25" actId="14100"/>
        <pc:sldMkLst>
          <pc:docMk/>
          <pc:sldMk cId="2314472106" sldId="295"/>
        </pc:sldMkLst>
        <pc:picChg chg="add mod">
          <ac:chgData name="Arisha Jamal" userId="8936cab5460a2b0c" providerId="LiveId" clId="{1DF46008-2A43-4770-8D75-0C6A905197EE}" dt="2024-04-05T15:39:47.165" v="24" actId="14100"/>
          <ac:picMkLst>
            <pc:docMk/>
            <pc:sldMk cId="2314472106" sldId="295"/>
            <ac:picMk id="6" creationId="{3F1E183C-129F-17F7-E0D8-E20C5C5DAC00}"/>
          </ac:picMkLst>
        </pc:picChg>
        <pc:picChg chg="mod">
          <ac:chgData name="Arisha Jamal" userId="8936cab5460a2b0c" providerId="LiveId" clId="{1DF46008-2A43-4770-8D75-0C6A905197EE}" dt="2024-04-05T15:40:01.557" v="25" actId="14100"/>
          <ac:picMkLst>
            <pc:docMk/>
            <pc:sldMk cId="2314472106" sldId="295"/>
            <ac:picMk id="9" creationId="{465A64D2-344B-9EC3-EB4F-1AAED9D59F49}"/>
          </ac:picMkLst>
        </pc:picChg>
        <pc:picChg chg="del">
          <ac:chgData name="Arisha Jamal" userId="8936cab5460a2b0c" providerId="LiveId" clId="{1DF46008-2A43-4770-8D75-0C6A905197EE}" dt="2024-04-05T15:37:56.170" v="5" actId="21"/>
          <ac:picMkLst>
            <pc:docMk/>
            <pc:sldMk cId="2314472106" sldId="295"/>
            <ac:picMk id="11" creationId="{8823D85E-ED2D-DCA9-26F0-9E8F8030B785}"/>
          </ac:picMkLst>
        </pc:picChg>
      </pc:sldChg>
      <pc:sldChg chg="addSp modSp mod">
        <pc:chgData name="Arisha Jamal" userId="8936cab5460a2b0c" providerId="LiveId" clId="{1DF46008-2A43-4770-8D75-0C6A905197EE}" dt="2024-04-05T15:38:01.429" v="7" actId="1076"/>
        <pc:sldMkLst>
          <pc:docMk/>
          <pc:sldMk cId="2024048573" sldId="296"/>
        </pc:sldMkLst>
        <pc:picChg chg="mod">
          <ac:chgData name="Arisha Jamal" userId="8936cab5460a2b0c" providerId="LiveId" clId="{1DF46008-2A43-4770-8D75-0C6A905197EE}" dt="2024-04-05T15:37:51.005" v="4" actId="1076"/>
          <ac:picMkLst>
            <pc:docMk/>
            <pc:sldMk cId="2024048573" sldId="296"/>
            <ac:picMk id="5" creationId="{433B02CF-C2EA-48AD-DCE2-32C3321C943C}"/>
          </ac:picMkLst>
        </pc:picChg>
        <pc:picChg chg="mod">
          <ac:chgData name="Arisha Jamal" userId="8936cab5460a2b0c" providerId="LiveId" clId="{1DF46008-2A43-4770-8D75-0C6A905197EE}" dt="2024-04-05T15:37:48.733" v="3" actId="1076"/>
          <ac:picMkLst>
            <pc:docMk/>
            <pc:sldMk cId="2024048573" sldId="296"/>
            <ac:picMk id="7" creationId="{B857C343-672F-0C35-FD8C-C52419759B29}"/>
          </ac:picMkLst>
        </pc:picChg>
        <pc:picChg chg="add mod">
          <ac:chgData name="Arisha Jamal" userId="8936cab5460a2b0c" providerId="LiveId" clId="{1DF46008-2A43-4770-8D75-0C6A905197EE}" dt="2024-04-05T15:38:01.429" v="7" actId="1076"/>
          <ac:picMkLst>
            <pc:docMk/>
            <pc:sldMk cId="2024048573" sldId="296"/>
            <ac:picMk id="11" creationId="{8823D85E-ED2D-DCA9-26F0-9E8F8030B785}"/>
          </ac:picMkLst>
        </pc:picChg>
      </pc:sldChg>
    </pc:docChg>
  </pc:docChgLst>
  <pc:docChgLst>
    <pc:chgData name="Arisha Jamal" userId="8936cab5460a2b0c" providerId="LiveId" clId="{6665378A-79A8-409F-A12B-2DE51EE7B82A}"/>
    <pc:docChg chg="modSld">
      <pc:chgData name="Arisha Jamal" userId="8936cab5460a2b0c" providerId="LiveId" clId="{6665378A-79A8-409F-A12B-2DE51EE7B82A}" dt="2024-02-02T12:31:15.180" v="33" actId="1036"/>
      <pc:docMkLst>
        <pc:docMk/>
      </pc:docMkLst>
      <pc:sldChg chg="modSp mod">
        <pc:chgData name="Arisha Jamal" userId="8936cab5460a2b0c" providerId="LiveId" clId="{6665378A-79A8-409F-A12B-2DE51EE7B82A}" dt="2024-02-02T12:29:57.736" v="6" actId="20577"/>
        <pc:sldMkLst>
          <pc:docMk/>
          <pc:sldMk cId="0" sldId="256"/>
        </pc:sldMkLst>
        <pc:spChg chg="mod">
          <ac:chgData name="Arisha Jamal" userId="8936cab5460a2b0c" providerId="LiveId" clId="{6665378A-79A8-409F-A12B-2DE51EE7B82A}" dt="2024-02-02T12:29:57.736" v="6" actId="20577"/>
          <ac:spMkLst>
            <pc:docMk/>
            <pc:sldMk cId="0" sldId="256"/>
            <ac:spMk id="14" creationId="{34238EA2-1DC1-616E-F00A-0C4B247503DF}"/>
          </ac:spMkLst>
        </pc:spChg>
      </pc:sldChg>
      <pc:sldChg chg="modSp mod">
        <pc:chgData name="Arisha Jamal" userId="8936cab5460a2b0c" providerId="LiveId" clId="{6665378A-79A8-409F-A12B-2DE51EE7B82A}" dt="2024-02-02T12:31:15.180" v="33" actId="1036"/>
        <pc:sldMkLst>
          <pc:docMk/>
          <pc:sldMk cId="0" sldId="263"/>
        </pc:sldMkLst>
        <pc:spChg chg="mod">
          <ac:chgData name="Arisha Jamal" userId="8936cab5460a2b0c" providerId="LiveId" clId="{6665378A-79A8-409F-A12B-2DE51EE7B82A}" dt="2024-02-02T12:31:15.180" v="33" actId="1036"/>
          <ac:spMkLst>
            <pc:docMk/>
            <pc:sldMk cId="0" sldId="263"/>
            <ac:spMk id="3" creationId="{9F2F003F-7841-D33B-5ACF-F5F24210C7C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4D3DDB-6994-41A2-B08F-94FF8B1CBDAC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1D619-0122-4847-8967-43EBB6BAD5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9705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1D619-0122-4847-8967-43EBB6BAD51D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4249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1664"/>
              </a:lnSpc>
            </a:pPr>
            <a:r>
              <a:rPr spc="-5" dirty="0"/>
              <a:t>Excellence</a:t>
            </a:r>
            <a:r>
              <a:rPr spc="-45" dirty="0"/>
              <a:t> </a:t>
            </a:r>
            <a:r>
              <a:rPr spc="-5" dirty="0"/>
              <a:t>and</a:t>
            </a:r>
            <a:r>
              <a:rPr spc="-40" dirty="0"/>
              <a:t> </a:t>
            </a:r>
            <a:r>
              <a:rPr dirty="0"/>
              <a:t>Service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060A0-D990-450C-8217-8237AFFD735C}" type="datetime1">
              <a:rPr lang="en-US" smtClean="0"/>
              <a:t>4/6/2024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1664"/>
              </a:lnSpc>
            </a:pPr>
            <a:r>
              <a:rPr spc="-5" dirty="0"/>
              <a:t>Excellence</a:t>
            </a:r>
            <a:r>
              <a:rPr spc="-45" dirty="0"/>
              <a:t> </a:t>
            </a:r>
            <a:r>
              <a:rPr spc="-5" dirty="0"/>
              <a:t>and</a:t>
            </a:r>
            <a:r>
              <a:rPr spc="-40" dirty="0"/>
              <a:t> </a:t>
            </a:r>
            <a:r>
              <a:rPr dirty="0"/>
              <a:t>Service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0C383-273A-4886-B5FA-8FD6F331F9E4}" type="datetime1">
              <a:rPr lang="en-US" smtClean="0"/>
              <a:t>4/6/2024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1664"/>
              </a:lnSpc>
            </a:pPr>
            <a:r>
              <a:rPr spc="-5" dirty="0"/>
              <a:t>Excellence</a:t>
            </a:r>
            <a:r>
              <a:rPr spc="-45" dirty="0"/>
              <a:t> </a:t>
            </a:r>
            <a:r>
              <a:rPr spc="-5" dirty="0"/>
              <a:t>and</a:t>
            </a:r>
            <a:r>
              <a:rPr spc="-40" dirty="0"/>
              <a:t> </a:t>
            </a:r>
            <a:r>
              <a:rPr dirty="0"/>
              <a:t>Service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181F9-876E-48BF-A6C4-1399AB685ED7}" type="datetime1">
              <a:rPr lang="en-US" smtClean="0"/>
              <a:t>4/6/2024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1664"/>
              </a:lnSpc>
            </a:pPr>
            <a:r>
              <a:rPr spc="-5" dirty="0"/>
              <a:t>Excellence</a:t>
            </a:r>
            <a:r>
              <a:rPr spc="-45" dirty="0"/>
              <a:t> </a:t>
            </a:r>
            <a:r>
              <a:rPr spc="-5" dirty="0"/>
              <a:t>and</a:t>
            </a:r>
            <a:r>
              <a:rPr spc="-40" dirty="0"/>
              <a:t> </a:t>
            </a:r>
            <a:r>
              <a:rPr dirty="0"/>
              <a:t>Service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15163-C092-408E-AED6-D26EFBB01639}" type="datetime1">
              <a:rPr lang="en-US" smtClean="0"/>
              <a:t>4/6/2024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1664"/>
              </a:lnSpc>
            </a:pPr>
            <a:r>
              <a:rPr spc="-5" dirty="0"/>
              <a:t>Excellence</a:t>
            </a:r>
            <a:r>
              <a:rPr spc="-45" dirty="0"/>
              <a:t> </a:t>
            </a:r>
            <a:r>
              <a:rPr spc="-5" dirty="0"/>
              <a:t>and</a:t>
            </a:r>
            <a:r>
              <a:rPr spc="-40" dirty="0"/>
              <a:t> </a:t>
            </a:r>
            <a:r>
              <a:rPr dirty="0"/>
              <a:t>Service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789A1-D89E-4B8D-8066-98ED0E56A007}" type="datetime1">
              <a:rPr lang="en-US" smtClean="0"/>
              <a:t>4/6/2024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347774"/>
            <a:ext cx="9144000" cy="510540"/>
          </a:xfrm>
          <a:custGeom>
            <a:avLst/>
            <a:gdLst/>
            <a:ahLst/>
            <a:cxnLst/>
            <a:rect l="l" t="t" r="r" b="b"/>
            <a:pathLst>
              <a:path w="9144000" h="510540">
                <a:moveTo>
                  <a:pt x="9143999" y="510224"/>
                </a:moveTo>
                <a:lnTo>
                  <a:pt x="0" y="510224"/>
                </a:lnTo>
                <a:lnTo>
                  <a:pt x="0" y="30052"/>
                </a:lnTo>
                <a:lnTo>
                  <a:pt x="7662" y="18687"/>
                </a:lnTo>
                <a:lnTo>
                  <a:pt x="27942" y="5013"/>
                </a:lnTo>
                <a:lnTo>
                  <a:pt x="52777" y="0"/>
                </a:lnTo>
                <a:lnTo>
                  <a:pt x="9080271" y="0"/>
                </a:lnTo>
                <a:lnTo>
                  <a:pt x="9125387" y="18687"/>
                </a:lnTo>
                <a:lnTo>
                  <a:pt x="9143999" y="63044"/>
                </a:lnTo>
                <a:lnTo>
                  <a:pt x="9143999" y="510224"/>
                </a:lnTo>
                <a:close/>
              </a:path>
            </a:pathLst>
          </a:custGeom>
          <a:solidFill>
            <a:srgbClr val="0B53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347774"/>
            <a:ext cx="9144000" cy="63500"/>
          </a:xfrm>
          <a:custGeom>
            <a:avLst/>
            <a:gdLst/>
            <a:ahLst/>
            <a:cxnLst/>
            <a:rect l="l" t="t" r="r" b="b"/>
            <a:pathLst>
              <a:path w="9144000" h="63500">
                <a:moveTo>
                  <a:pt x="52777" y="0"/>
                </a:moveTo>
                <a:lnTo>
                  <a:pt x="9080271" y="0"/>
                </a:lnTo>
                <a:lnTo>
                  <a:pt x="9092777" y="1237"/>
                </a:lnTo>
                <a:lnTo>
                  <a:pt x="9133355" y="28405"/>
                </a:lnTo>
                <a:lnTo>
                  <a:pt x="9142837" y="51297"/>
                </a:lnTo>
                <a:lnTo>
                  <a:pt x="9143999" y="63044"/>
                </a:lnTo>
              </a:path>
              <a:path w="9144000" h="63500">
                <a:moveTo>
                  <a:pt x="0" y="30052"/>
                </a:moveTo>
                <a:lnTo>
                  <a:pt x="7662" y="18687"/>
                </a:lnTo>
                <a:lnTo>
                  <a:pt x="27942" y="5013"/>
                </a:lnTo>
                <a:lnTo>
                  <a:pt x="52777" y="0"/>
                </a:lnTo>
              </a:path>
            </a:pathLst>
          </a:custGeom>
          <a:ln w="19049">
            <a:solidFill>
              <a:srgbClr val="0B53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945800" y="256"/>
            <a:ext cx="2198370" cy="615315"/>
          </a:xfrm>
          <a:custGeom>
            <a:avLst/>
            <a:gdLst/>
            <a:ahLst/>
            <a:cxnLst/>
            <a:rect l="l" t="t" r="r" b="b"/>
            <a:pathLst>
              <a:path w="2198370" h="615315">
                <a:moveTo>
                  <a:pt x="2130243" y="614718"/>
                </a:moveTo>
                <a:lnTo>
                  <a:pt x="76856" y="614718"/>
                </a:lnTo>
                <a:lnTo>
                  <a:pt x="61792" y="613227"/>
                </a:lnTo>
                <a:lnTo>
                  <a:pt x="22510" y="592207"/>
                </a:lnTo>
                <a:lnTo>
                  <a:pt x="1490" y="552926"/>
                </a:lnTo>
                <a:lnTo>
                  <a:pt x="0" y="537862"/>
                </a:lnTo>
                <a:lnTo>
                  <a:pt x="8" y="0"/>
                </a:lnTo>
                <a:lnTo>
                  <a:pt x="2198199" y="18"/>
                </a:lnTo>
                <a:lnTo>
                  <a:pt x="2198199" y="572020"/>
                </a:lnTo>
                <a:lnTo>
                  <a:pt x="2184589" y="592207"/>
                </a:lnTo>
                <a:lnTo>
                  <a:pt x="2160159" y="608678"/>
                </a:lnTo>
                <a:lnTo>
                  <a:pt x="2130243" y="614718"/>
                </a:lnTo>
                <a:close/>
              </a:path>
            </a:pathLst>
          </a:custGeom>
          <a:solidFill>
            <a:srgbClr val="0B53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945800" y="256"/>
            <a:ext cx="2198370" cy="615315"/>
          </a:xfrm>
          <a:custGeom>
            <a:avLst/>
            <a:gdLst/>
            <a:ahLst/>
            <a:cxnLst/>
            <a:rect l="l" t="t" r="r" b="b"/>
            <a:pathLst>
              <a:path w="2198370" h="615315">
                <a:moveTo>
                  <a:pt x="2130243" y="614718"/>
                </a:moveTo>
                <a:lnTo>
                  <a:pt x="76856" y="614718"/>
                </a:lnTo>
                <a:lnTo>
                  <a:pt x="61792" y="613227"/>
                </a:lnTo>
                <a:lnTo>
                  <a:pt x="22510" y="592207"/>
                </a:lnTo>
                <a:lnTo>
                  <a:pt x="1490" y="552926"/>
                </a:lnTo>
                <a:lnTo>
                  <a:pt x="0" y="537862"/>
                </a:lnTo>
                <a:lnTo>
                  <a:pt x="0" y="18"/>
                </a:lnTo>
                <a:lnTo>
                  <a:pt x="2198199" y="18"/>
                </a:lnTo>
              </a:path>
              <a:path w="2198370" h="615315">
                <a:moveTo>
                  <a:pt x="2198199" y="572020"/>
                </a:moveTo>
                <a:lnTo>
                  <a:pt x="2184589" y="592207"/>
                </a:lnTo>
                <a:lnTo>
                  <a:pt x="2160159" y="608678"/>
                </a:lnTo>
                <a:lnTo>
                  <a:pt x="2130243" y="614718"/>
                </a:lnTo>
              </a:path>
            </a:pathLst>
          </a:custGeom>
          <a:ln w="19049">
            <a:solidFill>
              <a:srgbClr val="0B53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0"/>
            <a:ext cx="9144000" cy="365125"/>
          </a:xfrm>
          <a:custGeom>
            <a:avLst/>
            <a:gdLst/>
            <a:ahLst/>
            <a:cxnLst/>
            <a:rect l="l" t="t" r="r" b="b"/>
            <a:pathLst>
              <a:path w="9144000" h="365125">
                <a:moveTo>
                  <a:pt x="9107288" y="364775"/>
                </a:moveTo>
                <a:lnTo>
                  <a:pt x="43410" y="364775"/>
                </a:lnTo>
                <a:lnTo>
                  <a:pt x="34471" y="363890"/>
                </a:lnTo>
                <a:lnTo>
                  <a:pt x="1271" y="336618"/>
                </a:lnTo>
                <a:lnTo>
                  <a:pt x="0" y="332433"/>
                </a:lnTo>
                <a:lnTo>
                  <a:pt x="0" y="0"/>
                </a:lnTo>
                <a:lnTo>
                  <a:pt x="9143999" y="0"/>
                </a:lnTo>
                <a:lnTo>
                  <a:pt x="9143999" y="344802"/>
                </a:lnTo>
                <a:lnTo>
                  <a:pt x="9139540" y="351415"/>
                </a:lnTo>
                <a:lnTo>
                  <a:pt x="9125042" y="361190"/>
                </a:lnTo>
                <a:lnTo>
                  <a:pt x="9107288" y="364775"/>
                </a:lnTo>
                <a:close/>
              </a:path>
            </a:pathLst>
          </a:custGeom>
          <a:solidFill>
            <a:srgbClr val="0B53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332432"/>
            <a:ext cx="9144000" cy="32384"/>
          </a:xfrm>
          <a:custGeom>
            <a:avLst/>
            <a:gdLst/>
            <a:ahLst/>
            <a:cxnLst/>
            <a:rect l="l" t="t" r="r" b="b"/>
            <a:pathLst>
              <a:path w="9144000" h="32385">
                <a:moveTo>
                  <a:pt x="9107288" y="32342"/>
                </a:moveTo>
                <a:lnTo>
                  <a:pt x="43410" y="32342"/>
                </a:lnTo>
                <a:lnTo>
                  <a:pt x="34471" y="31457"/>
                </a:lnTo>
                <a:lnTo>
                  <a:pt x="1271" y="4185"/>
                </a:lnTo>
                <a:lnTo>
                  <a:pt x="0" y="0"/>
                </a:lnTo>
              </a:path>
              <a:path w="9144000" h="32385">
                <a:moveTo>
                  <a:pt x="9143999" y="12369"/>
                </a:moveTo>
                <a:lnTo>
                  <a:pt x="9139540" y="18982"/>
                </a:lnTo>
                <a:lnTo>
                  <a:pt x="9125042" y="28757"/>
                </a:lnTo>
                <a:lnTo>
                  <a:pt x="9107288" y="32342"/>
                </a:lnTo>
              </a:path>
            </a:pathLst>
          </a:custGeom>
          <a:ln w="19049">
            <a:solidFill>
              <a:srgbClr val="0B53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9659" y="1598481"/>
            <a:ext cx="832468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3625" y="1933762"/>
            <a:ext cx="8278495" cy="2037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33333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69711" y="6464306"/>
            <a:ext cx="1803400" cy="227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ts val="1664"/>
              </a:lnSpc>
            </a:pPr>
            <a:r>
              <a:rPr spc="-5" dirty="0"/>
              <a:t>Excellence</a:t>
            </a:r>
            <a:r>
              <a:rPr spc="-45" dirty="0"/>
              <a:t> </a:t>
            </a:r>
            <a:r>
              <a:rPr spc="-5" dirty="0"/>
              <a:t>and</a:t>
            </a:r>
            <a:r>
              <a:rPr spc="-40" dirty="0"/>
              <a:t> </a:t>
            </a:r>
            <a:r>
              <a:rPr dirty="0"/>
              <a:t>Service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484B9-89F2-49FF-98C0-ACC941F241F1}" type="datetime1">
              <a:rPr lang="en-US" smtClean="0"/>
              <a:t>4/6/2024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9506" y="0"/>
            <a:ext cx="9163050" cy="1479550"/>
            <a:chOff x="-9506" y="0"/>
            <a:chExt cx="9163050" cy="1479550"/>
          </a:xfrm>
        </p:grpSpPr>
        <p:sp>
          <p:nvSpPr>
            <p:cNvPr id="3" name="object 3"/>
            <p:cNvSpPr/>
            <p:nvPr/>
          </p:nvSpPr>
          <p:spPr>
            <a:xfrm>
              <a:off x="18" y="67299"/>
              <a:ext cx="9144000" cy="1402715"/>
            </a:xfrm>
            <a:custGeom>
              <a:avLst/>
              <a:gdLst/>
              <a:ahLst/>
              <a:cxnLst/>
              <a:rect l="l" t="t" r="r" b="b"/>
              <a:pathLst>
                <a:path w="9144000" h="1402715">
                  <a:moveTo>
                    <a:pt x="9143981" y="0"/>
                  </a:moveTo>
                  <a:lnTo>
                    <a:pt x="0" y="0"/>
                  </a:lnTo>
                  <a:lnTo>
                    <a:pt x="0" y="1138964"/>
                  </a:lnTo>
                  <a:lnTo>
                    <a:pt x="72188" y="1139001"/>
                  </a:lnTo>
                  <a:lnTo>
                    <a:pt x="143617" y="1139109"/>
                  </a:lnTo>
                  <a:lnTo>
                    <a:pt x="214294" y="1139288"/>
                  </a:lnTo>
                  <a:lnTo>
                    <a:pt x="284228" y="1139537"/>
                  </a:lnTo>
                  <a:lnTo>
                    <a:pt x="353426" y="1139855"/>
                  </a:lnTo>
                  <a:lnTo>
                    <a:pt x="421897" y="1140241"/>
                  </a:lnTo>
                  <a:lnTo>
                    <a:pt x="489648" y="1140694"/>
                  </a:lnTo>
                  <a:lnTo>
                    <a:pt x="556689" y="1141212"/>
                  </a:lnTo>
                  <a:lnTo>
                    <a:pt x="623026" y="1141796"/>
                  </a:lnTo>
                  <a:lnTo>
                    <a:pt x="688669" y="1142444"/>
                  </a:lnTo>
                  <a:lnTo>
                    <a:pt x="753625" y="1143155"/>
                  </a:lnTo>
                  <a:lnTo>
                    <a:pt x="817903" y="1143927"/>
                  </a:lnTo>
                  <a:lnTo>
                    <a:pt x="881510" y="1144761"/>
                  </a:lnTo>
                  <a:lnTo>
                    <a:pt x="944455" y="1145655"/>
                  </a:lnTo>
                  <a:lnTo>
                    <a:pt x="1006746" y="1146608"/>
                  </a:lnTo>
                  <a:lnTo>
                    <a:pt x="1068390" y="1147618"/>
                  </a:lnTo>
                  <a:lnTo>
                    <a:pt x="1129397" y="1148686"/>
                  </a:lnTo>
                  <a:lnTo>
                    <a:pt x="1189774" y="1149810"/>
                  </a:lnTo>
                  <a:lnTo>
                    <a:pt x="1249529" y="1150989"/>
                  </a:lnTo>
                  <a:lnTo>
                    <a:pt x="1308670" y="1152222"/>
                  </a:lnTo>
                  <a:lnTo>
                    <a:pt x="1367207" y="1153508"/>
                  </a:lnTo>
                  <a:lnTo>
                    <a:pt x="1425146" y="1154847"/>
                  </a:lnTo>
                  <a:lnTo>
                    <a:pt x="1482495" y="1156236"/>
                  </a:lnTo>
                  <a:lnTo>
                    <a:pt x="1539264" y="1157675"/>
                  </a:lnTo>
                  <a:lnTo>
                    <a:pt x="1595460" y="1159164"/>
                  </a:lnTo>
                  <a:lnTo>
                    <a:pt x="1651091" y="1160701"/>
                  </a:lnTo>
                  <a:lnTo>
                    <a:pt x="1706165" y="1162284"/>
                  </a:lnTo>
                  <a:lnTo>
                    <a:pt x="1760691" y="1163914"/>
                  </a:lnTo>
                  <a:lnTo>
                    <a:pt x="1814676" y="1165590"/>
                  </a:lnTo>
                  <a:lnTo>
                    <a:pt x="1868130" y="1167309"/>
                  </a:lnTo>
                  <a:lnTo>
                    <a:pt x="1921059" y="1169071"/>
                  </a:lnTo>
                  <a:lnTo>
                    <a:pt x="1973471" y="1170876"/>
                  </a:lnTo>
                  <a:lnTo>
                    <a:pt x="2025376" y="1172722"/>
                  </a:lnTo>
                  <a:lnTo>
                    <a:pt x="2076782" y="1174608"/>
                  </a:lnTo>
                  <a:lnTo>
                    <a:pt x="2127695" y="1176533"/>
                  </a:lnTo>
                  <a:lnTo>
                    <a:pt x="2178125" y="1178497"/>
                  </a:lnTo>
                  <a:lnTo>
                    <a:pt x="2228080" y="1180498"/>
                  </a:lnTo>
                  <a:lnTo>
                    <a:pt x="2277568" y="1182535"/>
                  </a:lnTo>
                  <a:lnTo>
                    <a:pt x="2326596" y="1184607"/>
                  </a:lnTo>
                  <a:lnTo>
                    <a:pt x="2375173" y="1186713"/>
                  </a:lnTo>
                  <a:lnTo>
                    <a:pt x="2423307" y="1188853"/>
                  </a:lnTo>
                  <a:lnTo>
                    <a:pt x="2471007" y="1191025"/>
                  </a:lnTo>
                  <a:lnTo>
                    <a:pt x="2518280" y="1193229"/>
                  </a:lnTo>
                  <a:lnTo>
                    <a:pt x="2565134" y="1195462"/>
                  </a:lnTo>
                  <a:lnTo>
                    <a:pt x="2611578" y="1197725"/>
                  </a:lnTo>
                  <a:lnTo>
                    <a:pt x="2657620" y="1200016"/>
                  </a:lnTo>
                  <a:lnTo>
                    <a:pt x="2703268" y="1202335"/>
                  </a:lnTo>
                  <a:lnTo>
                    <a:pt x="2748530" y="1204680"/>
                  </a:lnTo>
                  <a:lnTo>
                    <a:pt x="2793413" y="1207050"/>
                  </a:lnTo>
                  <a:lnTo>
                    <a:pt x="2837927" y="1209445"/>
                  </a:lnTo>
                  <a:lnTo>
                    <a:pt x="2882080" y="1211863"/>
                  </a:lnTo>
                  <a:lnTo>
                    <a:pt x="2925879" y="1214304"/>
                  </a:lnTo>
                  <a:lnTo>
                    <a:pt x="2969332" y="1216765"/>
                  </a:lnTo>
                  <a:lnTo>
                    <a:pt x="3012448" y="1219248"/>
                  </a:lnTo>
                  <a:lnTo>
                    <a:pt x="3055236" y="1221749"/>
                  </a:lnTo>
                  <a:lnTo>
                    <a:pt x="3097702" y="1224269"/>
                  </a:lnTo>
                  <a:lnTo>
                    <a:pt x="3139855" y="1226807"/>
                  </a:lnTo>
                  <a:lnTo>
                    <a:pt x="3181703" y="1229361"/>
                  </a:lnTo>
                  <a:lnTo>
                    <a:pt x="3223255" y="1231930"/>
                  </a:lnTo>
                  <a:lnTo>
                    <a:pt x="3264519" y="1234514"/>
                  </a:lnTo>
                  <a:lnTo>
                    <a:pt x="3305502" y="1237111"/>
                  </a:lnTo>
                  <a:lnTo>
                    <a:pt x="3346213" y="1239721"/>
                  </a:lnTo>
                  <a:lnTo>
                    <a:pt x="3386659" y="1242342"/>
                  </a:lnTo>
                  <a:lnTo>
                    <a:pt x="3426850" y="1244974"/>
                  </a:lnTo>
                  <a:lnTo>
                    <a:pt x="3466793" y="1247615"/>
                  </a:lnTo>
                  <a:lnTo>
                    <a:pt x="3506496" y="1250264"/>
                  </a:lnTo>
                  <a:lnTo>
                    <a:pt x="3545968" y="1252922"/>
                  </a:lnTo>
                  <a:lnTo>
                    <a:pt x="3585216" y="1255585"/>
                  </a:lnTo>
                  <a:lnTo>
                    <a:pt x="3624249" y="1258255"/>
                  </a:lnTo>
                  <a:lnTo>
                    <a:pt x="3663074" y="1260929"/>
                  </a:lnTo>
                  <a:lnTo>
                    <a:pt x="3701701" y="1263606"/>
                  </a:lnTo>
                  <a:lnTo>
                    <a:pt x="3740136" y="1266286"/>
                  </a:lnTo>
                  <a:lnTo>
                    <a:pt x="3778389" y="1268968"/>
                  </a:lnTo>
                  <a:lnTo>
                    <a:pt x="3816466" y="1271650"/>
                  </a:lnTo>
                  <a:lnTo>
                    <a:pt x="3892130" y="1277012"/>
                  </a:lnTo>
                  <a:lnTo>
                    <a:pt x="3967193" y="1282364"/>
                  </a:lnTo>
                  <a:lnTo>
                    <a:pt x="4041720" y="1287699"/>
                  </a:lnTo>
                  <a:lnTo>
                    <a:pt x="4115775" y="1293009"/>
                  </a:lnTo>
                  <a:lnTo>
                    <a:pt x="4152646" y="1295652"/>
                  </a:lnTo>
                  <a:lnTo>
                    <a:pt x="4226116" y="1300909"/>
                  </a:lnTo>
                  <a:lnTo>
                    <a:pt x="4299277" y="1306120"/>
                  </a:lnTo>
                  <a:lnTo>
                    <a:pt x="4372194" y="1311279"/>
                  </a:lnTo>
                  <a:lnTo>
                    <a:pt x="4444933" y="1316376"/>
                  </a:lnTo>
                  <a:lnTo>
                    <a:pt x="4517557" y="1321405"/>
                  </a:lnTo>
                  <a:lnTo>
                    <a:pt x="4590133" y="1326356"/>
                  </a:lnTo>
                  <a:lnTo>
                    <a:pt x="4662726" y="1331223"/>
                  </a:lnTo>
                  <a:lnTo>
                    <a:pt x="4735399" y="1335997"/>
                  </a:lnTo>
                  <a:lnTo>
                    <a:pt x="4808219" y="1340670"/>
                  </a:lnTo>
                  <a:lnTo>
                    <a:pt x="4881250" y="1345235"/>
                  </a:lnTo>
                  <a:lnTo>
                    <a:pt x="4954558" y="1349683"/>
                  </a:lnTo>
                  <a:lnTo>
                    <a:pt x="5028206" y="1354007"/>
                  </a:lnTo>
                  <a:lnTo>
                    <a:pt x="5102261" y="1358199"/>
                  </a:lnTo>
                  <a:lnTo>
                    <a:pt x="5176788" y="1362250"/>
                  </a:lnTo>
                  <a:lnTo>
                    <a:pt x="5251850" y="1366153"/>
                  </a:lnTo>
                  <a:lnTo>
                    <a:pt x="5327515" y="1369900"/>
                  </a:lnTo>
                  <a:lnTo>
                    <a:pt x="5365592" y="1371712"/>
                  </a:lnTo>
                  <a:lnTo>
                    <a:pt x="5403845" y="1373483"/>
                  </a:lnTo>
                  <a:lnTo>
                    <a:pt x="5442280" y="1375210"/>
                  </a:lnTo>
                  <a:lnTo>
                    <a:pt x="5480907" y="1376893"/>
                  </a:lnTo>
                  <a:lnTo>
                    <a:pt x="5519732" y="1378532"/>
                  </a:lnTo>
                  <a:lnTo>
                    <a:pt x="5558765" y="1380124"/>
                  </a:lnTo>
                  <a:lnTo>
                    <a:pt x="5598013" y="1381670"/>
                  </a:lnTo>
                  <a:lnTo>
                    <a:pt x="5637485" y="1383167"/>
                  </a:lnTo>
                  <a:lnTo>
                    <a:pt x="5677188" y="1384616"/>
                  </a:lnTo>
                  <a:lnTo>
                    <a:pt x="5717131" y="1386015"/>
                  </a:lnTo>
                  <a:lnTo>
                    <a:pt x="5757321" y="1387363"/>
                  </a:lnTo>
                  <a:lnTo>
                    <a:pt x="5797768" y="1388659"/>
                  </a:lnTo>
                  <a:lnTo>
                    <a:pt x="5838479" y="1389902"/>
                  </a:lnTo>
                  <a:lnTo>
                    <a:pt x="5879462" y="1391091"/>
                  </a:lnTo>
                  <a:lnTo>
                    <a:pt x="5920726" y="1392225"/>
                  </a:lnTo>
                  <a:lnTo>
                    <a:pt x="5962277" y="1393303"/>
                  </a:lnTo>
                  <a:lnTo>
                    <a:pt x="6004126" y="1394325"/>
                  </a:lnTo>
                  <a:lnTo>
                    <a:pt x="6046279" y="1395288"/>
                  </a:lnTo>
                  <a:lnTo>
                    <a:pt x="6088745" y="1396193"/>
                  </a:lnTo>
                  <a:lnTo>
                    <a:pt x="6131533" y="1397038"/>
                  </a:lnTo>
                  <a:lnTo>
                    <a:pt x="6174649" y="1397822"/>
                  </a:lnTo>
                  <a:lnTo>
                    <a:pt x="6218102" y="1398545"/>
                  </a:lnTo>
                  <a:lnTo>
                    <a:pt x="6261901" y="1399204"/>
                  </a:lnTo>
                  <a:lnTo>
                    <a:pt x="6306054" y="1399800"/>
                  </a:lnTo>
                  <a:lnTo>
                    <a:pt x="6350568" y="1400331"/>
                  </a:lnTo>
                  <a:lnTo>
                    <a:pt x="6395451" y="1400796"/>
                  </a:lnTo>
                  <a:lnTo>
                    <a:pt x="6440713" y="1401194"/>
                  </a:lnTo>
                  <a:lnTo>
                    <a:pt x="6486361" y="1401525"/>
                  </a:lnTo>
                  <a:lnTo>
                    <a:pt x="6532403" y="1401787"/>
                  </a:lnTo>
                  <a:lnTo>
                    <a:pt x="6578847" y="1401979"/>
                  </a:lnTo>
                  <a:lnTo>
                    <a:pt x="6625701" y="1402100"/>
                  </a:lnTo>
                  <a:lnTo>
                    <a:pt x="6672974" y="1402150"/>
                  </a:lnTo>
                  <a:lnTo>
                    <a:pt x="6720674" y="1402127"/>
                  </a:lnTo>
                  <a:lnTo>
                    <a:pt x="6768808" y="1402031"/>
                  </a:lnTo>
                  <a:lnTo>
                    <a:pt x="6817385" y="1401859"/>
                  </a:lnTo>
                  <a:lnTo>
                    <a:pt x="6866413" y="1401612"/>
                  </a:lnTo>
                  <a:lnTo>
                    <a:pt x="6915901" y="1401288"/>
                  </a:lnTo>
                  <a:lnTo>
                    <a:pt x="6965856" y="1400887"/>
                  </a:lnTo>
                  <a:lnTo>
                    <a:pt x="7016286" y="1400407"/>
                  </a:lnTo>
                  <a:lnTo>
                    <a:pt x="7067199" y="1399847"/>
                  </a:lnTo>
                  <a:lnTo>
                    <a:pt x="7118604" y="1399207"/>
                  </a:lnTo>
                  <a:lnTo>
                    <a:pt x="7170510" y="1398485"/>
                  </a:lnTo>
                  <a:lnTo>
                    <a:pt x="7222922" y="1397680"/>
                  </a:lnTo>
                  <a:lnTo>
                    <a:pt x="7275851" y="1396792"/>
                  </a:lnTo>
                  <a:lnTo>
                    <a:pt x="7329305" y="1395820"/>
                  </a:lnTo>
                  <a:lnTo>
                    <a:pt x="7383290" y="1394761"/>
                  </a:lnTo>
                  <a:lnTo>
                    <a:pt x="7437816" y="1393616"/>
                  </a:lnTo>
                  <a:lnTo>
                    <a:pt x="7492890" y="1392384"/>
                  </a:lnTo>
                  <a:lnTo>
                    <a:pt x="7548521" y="1391063"/>
                  </a:lnTo>
                  <a:lnTo>
                    <a:pt x="7604717" y="1389652"/>
                  </a:lnTo>
                  <a:lnTo>
                    <a:pt x="7661486" y="1388151"/>
                  </a:lnTo>
                  <a:lnTo>
                    <a:pt x="7718835" y="1386558"/>
                  </a:lnTo>
                  <a:lnTo>
                    <a:pt x="7776774" y="1384873"/>
                  </a:lnTo>
                  <a:lnTo>
                    <a:pt x="7835311" y="1383095"/>
                  </a:lnTo>
                  <a:lnTo>
                    <a:pt x="7894452" y="1381221"/>
                  </a:lnTo>
                  <a:lnTo>
                    <a:pt x="7954207" y="1379253"/>
                  </a:lnTo>
                  <a:lnTo>
                    <a:pt x="8014584" y="1377188"/>
                  </a:lnTo>
                  <a:lnTo>
                    <a:pt x="8075591" y="1375025"/>
                  </a:lnTo>
                  <a:lnTo>
                    <a:pt x="8137235" y="1372764"/>
                  </a:lnTo>
                  <a:lnTo>
                    <a:pt x="8199526" y="1370403"/>
                  </a:lnTo>
                  <a:lnTo>
                    <a:pt x="8262471" y="1367942"/>
                  </a:lnTo>
                  <a:lnTo>
                    <a:pt x="8326078" y="1365380"/>
                  </a:lnTo>
                  <a:lnTo>
                    <a:pt x="8390356" y="1362715"/>
                  </a:lnTo>
                  <a:lnTo>
                    <a:pt x="8455312" y="1359947"/>
                  </a:lnTo>
                  <a:lnTo>
                    <a:pt x="8520955" y="1357074"/>
                  </a:lnTo>
                  <a:lnTo>
                    <a:pt x="8587292" y="1354096"/>
                  </a:lnTo>
                  <a:lnTo>
                    <a:pt x="8654333" y="1351012"/>
                  </a:lnTo>
                  <a:lnTo>
                    <a:pt x="8722084" y="1347820"/>
                  </a:lnTo>
                  <a:lnTo>
                    <a:pt x="8790555" y="1344520"/>
                  </a:lnTo>
                  <a:lnTo>
                    <a:pt x="8859753" y="1341110"/>
                  </a:lnTo>
                  <a:lnTo>
                    <a:pt x="8929687" y="1337591"/>
                  </a:lnTo>
                  <a:lnTo>
                    <a:pt x="9000364" y="1333959"/>
                  </a:lnTo>
                  <a:lnTo>
                    <a:pt x="9071793" y="1330216"/>
                  </a:lnTo>
                  <a:lnTo>
                    <a:pt x="9143981" y="1326359"/>
                  </a:lnTo>
                  <a:lnTo>
                    <a:pt x="9143981" y="0"/>
                  </a:lnTo>
                  <a:close/>
                </a:path>
              </a:pathLst>
            </a:custGeom>
            <a:ln w="19049">
              <a:solidFill>
                <a:srgbClr val="0B53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" y="0"/>
              <a:ext cx="9144000" cy="1402715"/>
            </a:xfrm>
            <a:custGeom>
              <a:avLst/>
              <a:gdLst/>
              <a:ahLst/>
              <a:cxnLst/>
              <a:rect l="l" t="t" r="r" b="b"/>
              <a:pathLst>
                <a:path w="9144000" h="1402715">
                  <a:moveTo>
                    <a:pt x="6672974" y="1402150"/>
                  </a:moveTo>
                  <a:lnTo>
                    <a:pt x="6625701" y="1402101"/>
                  </a:lnTo>
                  <a:lnTo>
                    <a:pt x="6578847" y="1401979"/>
                  </a:lnTo>
                  <a:lnTo>
                    <a:pt x="6532403" y="1401787"/>
                  </a:lnTo>
                  <a:lnTo>
                    <a:pt x="6486361" y="1401525"/>
                  </a:lnTo>
                  <a:lnTo>
                    <a:pt x="6440713" y="1401194"/>
                  </a:lnTo>
                  <a:lnTo>
                    <a:pt x="6395451" y="1400796"/>
                  </a:lnTo>
                  <a:lnTo>
                    <a:pt x="6350568" y="1400331"/>
                  </a:lnTo>
                  <a:lnTo>
                    <a:pt x="6306054" y="1399800"/>
                  </a:lnTo>
                  <a:lnTo>
                    <a:pt x="6261901" y="1399204"/>
                  </a:lnTo>
                  <a:lnTo>
                    <a:pt x="6218102" y="1398545"/>
                  </a:lnTo>
                  <a:lnTo>
                    <a:pt x="6174649" y="1397822"/>
                  </a:lnTo>
                  <a:lnTo>
                    <a:pt x="6131533" y="1397038"/>
                  </a:lnTo>
                  <a:lnTo>
                    <a:pt x="6088745" y="1396193"/>
                  </a:lnTo>
                  <a:lnTo>
                    <a:pt x="6046279" y="1395288"/>
                  </a:lnTo>
                  <a:lnTo>
                    <a:pt x="6004126" y="1394325"/>
                  </a:lnTo>
                  <a:lnTo>
                    <a:pt x="5962277" y="1393303"/>
                  </a:lnTo>
                  <a:lnTo>
                    <a:pt x="5920726" y="1392225"/>
                  </a:lnTo>
                  <a:lnTo>
                    <a:pt x="5879462" y="1391091"/>
                  </a:lnTo>
                  <a:lnTo>
                    <a:pt x="5838479" y="1389902"/>
                  </a:lnTo>
                  <a:lnTo>
                    <a:pt x="5797768" y="1388659"/>
                  </a:lnTo>
                  <a:lnTo>
                    <a:pt x="5757321" y="1387363"/>
                  </a:lnTo>
                  <a:lnTo>
                    <a:pt x="5717131" y="1386015"/>
                  </a:lnTo>
                  <a:lnTo>
                    <a:pt x="5677188" y="1384616"/>
                  </a:lnTo>
                  <a:lnTo>
                    <a:pt x="5637485" y="1383168"/>
                  </a:lnTo>
                  <a:lnTo>
                    <a:pt x="5598013" y="1381670"/>
                  </a:lnTo>
                  <a:lnTo>
                    <a:pt x="5558765" y="1380124"/>
                  </a:lnTo>
                  <a:lnTo>
                    <a:pt x="5519732" y="1378532"/>
                  </a:lnTo>
                  <a:lnTo>
                    <a:pt x="5480907" y="1376893"/>
                  </a:lnTo>
                  <a:lnTo>
                    <a:pt x="5442280" y="1375210"/>
                  </a:lnTo>
                  <a:lnTo>
                    <a:pt x="5403845" y="1373483"/>
                  </a:lnTo>
                  <a:lnTo>
                    <a:pt x="5365592" y="1371712"/>
                  </a:lnTo>
                  <a:lnTo>
                    <a:pt x="5327515" y="1369900"/>
                  </a:lnTo>
                  <a:lnTo>
                    <a:pt x="5251850" y="1366153"/>
                  </a:lnTo>
                  <a:lnTo>
                    <a:pt x="5176788" y="1362250"/>
                  </a:lnTo>
                  <a:lnTo>
                    <a:pt x="5102261" y="1358199"/>
                  </a:lnTo>
                  <a:lnTo>
                    <a:pt x="5028206" y="1354007"/>
                  </a:lnTo>
                  <a:lnTo>
                    <a:pt x="4954558" y="1349684"/>
                  </a:lnTo>
                  <a:lnTo>
                    <a:pt x="4881250" y="1345235"/>
                  </a:lnTo>
                  <a:lnTo>
                    <a:pt x="4808219" y="1340670"/>
                  </a:lnTo>
                  <a:lnTo>
                    <a:pt x="4735399" y="1335997"/>
                  </a:lnTo>
                  <a:lnTo>
                    <a:pt x="4662726" y="1331223"/>
                  </a:lnTo>
                  <a:lnTo>
                    <a:pt x="4590133" y="1326356"/>
                  </a:lnTo>
                  <a:lnTo>
                    <a:pt x="4517557" y="1321405"/>
                  </a:lnTo>
                  <a:lnTo>
                    <a:pt x="4444933" y="1316376"/>
                  </a:lnTo>
                  <a:lnTo>
                    <a:pt x="4372194" y="1311279"/>
                  </a:lnTo>
                  <a:lnTo>
                    <a:pt x="4299277" y="1306120"/>
                  </a:lnTo>
                  <a:lnTo>
                    <a:pt x="4226116" y="1300909"/>
                  </a:lnTo>
                  <a:lnTo>
                    <a:pt x="4152646" y="1295652"/>
                  </a:lnTo>
                  <a:lnTo>
                    <a:pt x="4078802" y="1290358"/>
                  </a:lnTo>
                  <a:lnTo>
                    <a:pt x="4041720" y="1287700"/>
                  </a:lnTo>
                  <a:lnTo>
                    <a:pt x="3967193" y="1282364"/>
                  </a:lnTo>
                  <a:lnTo>
                    <a:pt x="3892130" y="1277012"/>
                  </a:lnTo>
                  <a:lnTo>
                    <a:pt x="3816466" y="1271650"/>
                  </a:lnTo>
                  <a:lnTo>
                    <a:pt x="3778389" y="1268968"/>
                  </a:lnTo>
                  <a:lnTo>
                    <a:pt x="3740136" y="1266286"/>
                  </a:lnTo>
                  <a:lnTo>
                    <a:pt x="3701701" y="1263606"/>
                  </a:lnTo>
                  <a:lnTo>
                    <a:pt x="3663074" y="1260929"/>
                  </a:lnTo>
                  <a:lnTo>
                    <a:pt x="3624249" y="1258255"/>
                  </a:lnTo>
                  <a:lnTo>
                    <a:pt x="3585216" y="1255586"/>
                  </a:lnTo>
                  <a:lnTo>
                    <a:pt x="3545968" y="1252922"/>
                  </a:lnTo>
                  <a:lnTo>
                    <a:pt x="3506496" y="1250265"/>
                  </a:lnTo>
                  <a:lnTo>
                    <a:pt x="3466793" y="1247615"/>
                  </a:lnTo>
                  <a:lnTo>
                    <a:pt x="3426850" y="1244974"/>
                  </a:lnTo>
                  <a:lnTo>
                    <a:pt x="3386659" y="1242342"/>
                  </a:lnTo>
                  <a:lnTo>
                    <a:pt x="3346213" y="1239721"/>
                  </a:lnTo>
                  <a:lnTo>
                    <a:pt x="3305502" y="1237111"/>
                  </a:lnTo>
                  <a:lnTo>
                    <a:pt x="3264519" y="1234514"/>
                  </a:lnTo>
                  <a:lnTo>
                    <a:pt x="3223255" y="1231930"/>
                  </a:lnTo>
                  <a:lnTo>
                    <a:pt x="3181703" y="1229361"/>
                  </a:lnTo>
                  <a:lnTo>
                    <a:pt x="3139855" y="1226807"/>
                  </a:lnTo>
                  <a:lnTo>
                    <a:pt x="3097702" y="1224269"/>
                  </a:lnTo>
                  <a:lnTo>
                    <a:pt x="3055236" y="1221749"/>
                  </a:lnTo>
                  <a:lnTo>
                    <a:pt x="3012448" y="1219248"/>
                  </a:lnTo>
                  <a:lnTo>
                    <a:pt x="2969332" y="1216765"/>
                  </a:lnTo>
                  <a:lnTo>
                    <a:pt x="2925879" y="1214304"/>
                  </a:lnTo>
                  <a:lnTo>
                    <a:pt x="2882080" y="1211863"/>
                  </a:lnTo>
                  <a:lnTo>
                    <a:pt x="2837927" y="1209445"/>
                  </a:lnTo>
                  <a:lnTo>
                    <a:pt x="2793413" y="1207050"/>
                  </a:lnTo>
                  <a:lnTo>
                    <a:pt x="2748530" y="1204680"/>
                  </a:lnTo>
                  <a:lnTo>
                    <a:pt x="2703268" y="1202335"/>
                  </a:lnTo>
                  <a:lnTo>
                    <a:pt x="2657620" y="1200016"/>
                  </a:lnTo>
                  <a:lnTo>
                    <a:pt x="2611578" y="1197725"/>
                  </a:lnTo>
                  <a:lnTo>
                    <a:pt x="2565134" y="1195462"/>
                  </a:lnTo>
                  <a:lnTo>
                    <a:pt x="2518280" y="1193229"/>
                  </a:lnTo>
                  <a:lnTo>
                    <a:pt x="2471007" y="1191025"/>
                  </a:lnTo>
                  <a:lnTo>
                    <a:pt x="2423307" y="1188853"/>
                  </a:lnTo>
                  <a:lnTo>
                    <a:pt x="2375173" y="1186713"/>
                  </a:lnTo>
                  <a:lnTo>
                    <a:pt x="2326596" y="1184607"/>
                  </a:lnTo>
                  <a:lnTo>
                    <a:pt x="2277568" y="1182535"/>
                  </a:lnTo>
                  <a:lnTo>
                    <a:pt x="2228080" y="1180498"/>
                  </a:lnTo>
                  <a:lnTo>
                    <a:pt x="2178125" y="1178497"/>
                  </a:lnTo>
                  <a:lnTo>
                    <a:pt x="2127695" y="1176533"/>
                  </a:lnTo>
                  <a:lnTo>
                    <a:pt x="2076782" y="1174608"/>
                  </a:lnTo>
                  <a:lnTo>
                    <a:pt x="2025376" y="1172722"/>
                  </a:lnTo>
                  <a:lnTo>
                    <a:pt x="1973471" y="1170876"/>
                  </a:lnTo>
                  <a:lnTo>
                    <a:pt x="1921059" y="1169071"/>
                  </a:lnTo>
                  <a:lnTo>
                    <a:pt x="1868130" y="1167309"/>
                  </a:lnTo>
                  <a:lnTo>
                    <a:pt x="1814676" y="1165590"/>
                  </a:lnTo>
                  <a:lnTo>
                    <a:pt x="1760691" y="1163914"/>
                  </a:lnTo>
                  <a:lnTo>
                    <a:pt x="1706165" y="1162284"/>
                  </a:lnTo>
                  <a:lnTo>
                    <a:pt x="1651091" y="1160701"/>
                  </a:lnTo>
                  <a:lnTo>
                    <a:pt x="1595460" y="1159164"/>
                  </a:lnTo>
                  <a:lnTo>
                    <a:pt x="1539264" y="1157675"/>
                  </a:lnTo>
                  <a:lnTo>
                    <a:pt x="1482495" y="1156236"/>
                  </a:lnTo>
                  <a:lnTo>
                    <a:pt x="1425146" y="1154847"/>
                  </a:lnTo>
                  <a:lnTo>
                    <a:pt x="1367207" y="1153508"/>
                  </a:lnTo>
                  <a:lnTo>
                    <a:pt x="1308670" y="1152222"/>
                  </a:lnTo>
                  <a:lnTo>
                    <a:pt x="1249529" y="1150989"/>
                  </a:lnTo>
                  <a:lnTo>
                    <a:pt x="1189774" y="1149810"/>
                  </a:lnTo>
                  <a:lnTo>
                    <a:pt x="1129397" y="1148686"/>
                  </a:lnTo>
                  <a:lnTo>
                    <a:pt x="1068390" y="1147618"/>
                  </a:lnTo>
                  <a:lnTo>
                    <a:pt x="1006746" y="1146608"/>
                  </a:lnTo>
                  <a:lnTo>
                    <a:pt x="944455" y="1145655"/>
                  </a:lnTo>
                  <a:lnTo>
                    <a:pt x="881510" y="1144761"/>
                  </a:lnTo>
                  <a:lnTo>
                    <a:pt x="817903" y="1143927"/>
                  </a:lnTo>
                  <a:lnTo>
                    <a:pt x="753625" y="1143155"/>
                  </a:lnTo>
                  <a:lnTo>
                    <a:pt x="688669" y="1142444"/>
                  </a:lnTo>
                  <a:lnTo>
                    <a:pt x="623026" y="1141796"/>
                  </a:lnTo>
                  <a:lnTo>
                    <a:pt x="556689" y="1141212"/>
                  </a:lnTo>
                  <a:lnTo>
                    <a:pt x="489648" y="1140694"/>
                  </a:lnTo>
                  <a:lnTo>
                    <a:pt x="421897" y="1140241"/>
                  </a:lnTo>
                  <a:lnTo>
                    <a:pt x="353426" y="1139855"/>
                  </a:lnTo>
                  <a:lnTo>
                    <a:pt x="284228" y="1139537"/>
                  </a:lnTo>
                  <a:lnTo>
                    <a:pt x="214294" y="1139288"/>
                  </a:lnTo>
                  <a:lnTo>
                    <a:pt x="143617" y="1139109"/>
                  </a:lnTo>
                  <a:lnTo>
                    <a:pt x="72188" y="1139001"/>
                  </a:lnTo>
                  <a:lnTo>
                    <a:pt x="0" y="1138964"/>
                  </a:lnTo>
                  <a:lnTo>
                    <a:pt x="0" y="0"/>
                  </a:lnTo>
                  <a:lnTo>
                    <a:pt x="9143981" y="0"/>
                  </a:lnTo>
                  <a:lnTo>
                    <a:pt x="9143981" y="1326359"/>
                  </a:lnTo>
                  <a:lnTo>
                    <a:pt x="9071793" y="1330216"/>
                  </a:lnTo>
                  <a:lnTo>
                    <a:pt x="9000364" y="1333959"/>
                  </a:lnTo>
                  <a:lnTo>
                    <a:pt x="8929687" y="1337591"/>
                  </a:lnTo>
                  <a:lnTo>
                    <a:pt x="8859753" y="1341110"/>
                  </a:lnTo>
                  <a:lnTo>
                    <a:pt x="8790555" y="1344520"/>
                  </a:lnTo>
                  <a:lnTo>
                    <a:pt x="8722084" y="1347820"/>
                  </a:lnTo>
                  <a:lnTo>
                    <a:pt x="8654333" y="1351012"/>
                  </a:lnTo>
                  <a:lnTo>
                    <a:pt x="8587292" y="1354096"/>
                  </a:lnTo>
                  <a:lnTo>
                    <a:pt x="8520955" y="1357074"/>
                  </a:lnTo>
                  <a:lnTo>
                    <a:pt x="8455312" y="1359947"/>
                  </a:lnTo>
                  <a:lnTo>
                    <a:pt x="8390356" y="1362715"/>
                  </a:lnTo>
                  <a:lnTo>
                    <a:pt x="8326078" y="1365380"/>
                  </a:lnTo>
                  <a:lnTo>
                    <a:pt x="8262471" y="1367942"/>
                  </a:lnTo>
                  <a:lnTo>
                    <a:pt x="8199526" y="1370403"/>
                  </a:lnTo>
                  <a:lnTo>
                    <a:pt x="8137235" y="1372764"/>
                  </a:lnTo>
                  <a:lnTo>
                    <a:pt x="8075591" y="1375025"/>
                  </a:lnTo>
                  <a:lnTo>
                    <a:pt x="8014584" y="1377188"/>
                  </a:lnTo>
                  <a:lnTo>
                    <a:pt x="7954207" y="1379253"/>
                  </a:lnTo>
                  <a:lnTo>
                    <a:pt x="7894452" y="1381221"/>
                  </a:lnTo>
                  <a:lnTo>
                    <a:pt x="7835311" y="1383095"/>
                  </a:lnTo>
                  <a:lnTo>
                    <a:pt x="7776774" y="1384873"/>
                  </a:lnTo>
                  <a:lnTo>
                    <a:pt x="7718835" y="1386558"/>
                  </a:lnTo>
                  <a:lnTo>
                    <a:pt x="7661486" y="1388151"/>
                  </a:lnTo>
                  <a:lnTo>
                    <a:pt x="7604717" y="1389652"/>
                  </a:lnTo>
                  <a:lnTo>
                    <a:pt x="7548521" y="1391063"/>
                  </a:lnTo>
                  <a:lnTo>
                    <a:pt x="7492890" y="1392384"/>
                  </a:lnTo>
                  <a:lnTo>
                    <a:pt x="7437816" y="1393616"/>
                  </a:lnTo>
                  <a:lnTo>
                    <a:pt x="7383290" y="1394761"/>
                  </a:lnTo>
                  <a:lnTo>
                    <a:pt x="7329305" y="1395820"/>
                  </a:lnTo>
                  <a:lnTo>
                    <a:pt x="7275851" y="1396792"/>
                  </a:lnTo>
                  <a:lnTo>
                    <a:pt x="7222922" y="1397680"/>
                  </a:lnTo>
                  <a:lnTo>
                    <a:pt x="7170510" y="1398485"/>
                  </a:lnTo>
                  <a:lnTo>
                    <a:pt x="7118604" y="1399207"/>
                  </a:lnTo>
                  <a:lnTo>
                    <a:pt x="7067199" y="1399847"/>
                  </a:lnTo>
                  <a:lnTo>
                    <a:pt x="7016286" y="1400407"/>
                  </a:lnTo>
                  <a:lnTo>
                    <a:pt x="6965856" y="1400887"/>
                  </a:lnTo>
                  <a:lnTo>
                    <a:pt x="6915901" y="1401288"/>
                  </a:lnTo>
                  <a:lnTo>
                    <a:pt x="6866413" y="1401612"/>
                  </a:lnTo>
                  <a:lnTo>
                    <a:pt x="6817385" y="1401859"/>
                  </a:lnTo>
                  <a:lnTo>
                    <a:pt x="6768808" y="1402031"/>
                  </a:lnTo>
                  <a:lnTo>
                    <a:pt x="6720674" y="1402127"/>
                  </a:lnTo>
                  <a:lnTo>
                    <a:pt x="6672974" y="1402150"/>
                  </a:lnTo>
                  <a:close/>
                </a:path>
              </a:pathLst>
            </a:custGeom>
            <a:solidFill>
              <a:srgbClr val="0B5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-9525" y="5910374"/>
            <a:ext cx="9163050" cy="948055"/>
            <a:chOff x="-9525" y="5910374"/>
            <a:chExt cx="9163050" cy="948055"/>
          </a:xfrm>
        </p:grpSpPr>
        <p:sp>
          <p:nvSpPr>
            <p:cNvPr id="6" name="object 6"/>
            <p:cNvSpPr/>
            <p:nvPr/>
          </p:nvSpPr>
          <p:spPr>
            <a:xfrm>
              <a:off x="0" y="5919899"/>
              <a:ext cx="9144000" cy="938530"/>
            </a:xfrm>
            <a:custGeom>
              <a:avLst/>
              <a:gdLst/>
              <a:ahLst/>
              <a:cxnLst/>
              <a:rect l="l" t="t" r="r" b="b"/>
              <a:pathLst>
                <a:path w="9144000" h="938529">
                  <a:moveTo>
                    <a:pt x="9143999" y="938099"/>
                  </a:moveTo>
                  <a:lnTo>
                    <a:pt x="0" y="938099"/>
                  </a:lnTo>
                  <a:lnTo>
                    <a:pt x="0" y="68954"/>
                  </a:lnTo>
                  <a:lnTo>
                    <a:pt x="23328" y="34353"/>
                  </a:lnTo>
                  <a:lnTo>
                    <a:pt x="60610" y="9217"/>
                  </a:lnTo>
                  <a:lnTo>
                    <a:pt x="106265" y="0"/>
                  </a:lnTo>
                  <a:lnTo>
                    <a:pt x="9026784" y="0"/>
                  </a:lnTo>
                  <a:lnTo>
                    <a:pt x="9071669" y="8928"/>
                  </a:lnTo>
                  <a:lnTo>
                    <a:pt x="9109721" y="34353"/>
                  </a:lnTo>
                  <a:lnTo>
                    <a:pt x="9135146" y="72405"/>
                  </a:lnTo>
                  <a:lnTo>
                    <a:pt x="9143999" y="116532"/>
                  </a:lnTo>
                  <a:lnTo>
                    <a:pt x="9143999" y="938099"/>
                  </a:lnTo>
                  <a:close/>
                </a:path>
              </a:pathLst>
            </a:custGeom>
            <a:solidFill>
              <a:srgbClr val="0B5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5919899"/>
              <a:ext cx="9144000" cy="116839"/>
            </a:xfrm>
            <a:custGeom>
              <a:avLst/>
              <a:gdLst/>
              <a:ahLst/>
              <a:cxnLst/>
              <a:rect l="l" t="t" r="r" b="b"/>
              <a:pathLst>
                <a:path w="9144000" h="116839">
                  <a:moveTo>
                    <a:pt x="106265" y="0"/>
                  </a:moveTo>
                  <a:lnTo>
                    <a:pt x="9026784" y="0"/>
                  </a:lnTo>
                  <a:lnTo>
                    <a:pt x="9049773" y="2274"/>
                  </a:lnTo>
                  <a:lnTo>
                    <a:pt x="9091856" y="19706"/>
                  </a:lnTo>
                  <a:lnTo>
                    <a:pt x="9124368" y="52217"/>
                  </a:lnTo>
                  <a:lnTo>
                    <a:pt x="9141800" y="94301"/>
                  </a:lnTo>
                  <a:lnTo>
                    <a:pt x="9143999" y="116532"/>
                  </a:lnTo>
                </a:path>
                <a:path w="9144000" h="116839">
                  <a:moveTo>
                    <a:pt x="0" y="68954"/>
                  </a:moveTo>
                  <a:lnTo>
                    <a:pt x="23328" y="34353"/>
                  </a:lnTo>
                  <a:lnTo>
                    <a:pt x="60610" y="9217"/>
                  </a:lnTo>
                  <a:lnTo>
                    <a:pt x="106265" y="0"/>
                  </a:lnTo>
                </a:path>
              </a:pathLst>
            </a:custGeom>
            <a:ln w="19049">
              <a:solidFill>
                <a:srgbClr val="0B53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1900" y="5985813"/>
            <a:ext cx="3347720" cy="74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Georgia"/>
                <a:cs typeface="Georgia"/>
              </a:rPr>
              <a:t>MISSION</a:t>
            </a:r>
            <a:endParaRPr sz="1400">
              <a:latin typeface="Georgia"/>
              <a:cs typeface="Georgia"/>
            </a:endParaRPr>
          </a:p>
          <a:p>
            <a:pPr marL="12700" marR="5080" indent="-4445" algn="ctr">
              <a:lnSpc>
                <a:spcPct val="100000"/>
              </a:lnSpc>
              <a:spcBef>
                <a:spcPts val="10"/>
              </a:spcBef>
            </a:pPr>
            <a:r>
              <a:rPr sz="1100" spc="-5" dirty="0">
                <a:solidFill>
                  <a:srgbClr val="FFFFFF"/>
                </a:solidFill>
                <a:latin typeface="Georgia"/>
                <a:cs typeface="Georgia"/>
              </a:rPr>
              <a:t>CHRIST is </a:t>
            </a:r>
            <a:r>
              <a:rPr sz="1100" dirty="0">
                <a:solidFill>
                  <a:srgbClr val="FFFFFF"/>
                </a:solidFill>
                <a:latin typeface="Georgia"/>
                <a:cs typeface="Georgia"/>
              </a:rPr>
              <a:t>a </a:t>
            </a:r>
            <a:r>
              <a:rPr sz="1100" spc="-5" dirty="0">
                <a:solidFill>
                  <a:srgbClr val="FFFFFF"/>
                </a:solidFill>
                <a:latin typeface="Georgia"/>
                <a:cs typeface="Georgia"/>
              </a:rPr>
              <a:t>nurturing ground for an individual’s </a:t>
            </a:r>
            <a:r>
              <a:rPr sz="1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Georgia"/>
                <a:cs typeface="Georgia"/>
              </a:rPr>
              <a:t>holistic development to make effective contribution to </a:t>
            </a:r>
            <a:r>
              <a:rPr sz="1100" spc="-25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100" spc="-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Georgia"/>
                <a:cs typeface="Georgia"/>
              </a:rPr>
              <a:t>society in</a:t>
            </a:r>
            <a:r>
              <a:rPr sz="1100" spc="-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00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Georgia"/>
                <a:cs typeface="Georgia"/>
              </a:rPr>
              <a:t> dynamic</a:t>
            </a:r>
            <a:r>
              <a:rPr sz="1100" spc="-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Georgia"/>
                <a:cs typeface="Georgia"/>
              </a:rPr>
              <a:t>environment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12869" y="6030138"/>
            <a:ext cx="1422400" cy="408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Georgia"/>
                <a:cs typeface="Georgia"/>
              </a:rPr>
              <a:t>VISION</a:t>
            </a:r>
            <a:endParaRPr sz="14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1100" spc="-5" dirty="0">
                <a:solidFill>
                  <a:srgbClr val="FFFFFF"/>
                </a:solidFill>
                <a:latin typeface="Georgia"/>
                <a:cs typeface="Georgia"/>
              </a:rPr>
              <a:t>Excellence</a:t>
            </a:r>
            <a:r>
              <a:rPr sz="1100" spc="-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1100" spc="-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00" dirty="0">
                <a:solidFill>
                  <a:srgbClr val="FFFFFF"/>
                </a:solidFill>
                <a:latin typeface="Georgia"/>
                <a:cs typeface="Georgia"/>
              </a:rPr>
              <a:t>Service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99150" y="5985813"/>
            <a:ext cx="2719070" cy="74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  <a:tabLst>
                <a:tab pos="679450" algn="l"/>
              </a:tabLst>
            </a:pPr>
            <a:r>
              <a:rPr sz="1400" b="1" spc="-5" dirty="0">
                <a:solidFill>
                  <a:srgbClr val="FFFFFF"/>
                </a:solidFill>
                <a:latin typeface="Georgia"/>
                <a:cs typeface="Georgia"/>
              </a:rPr>
              <a:t>CORE	VALUES</a:t>
            </a:r>
            <a:endParaRPr sz="1400">
              <a:latin typeface="Georgia"/>
              <a:cs typeface="Georgia"/>
            </a:endParaRPr>
          </a:p>
          <a:p>
            <a:pPr marL="318135" marR="307340" algn="ctr">
              <a:lnSpc>
                <a:spcPct val="100000"/>
              </a:lnSpc>
              <a:spcBef>
                <a:spcPts val="10"/>
              </a:spcBef>
            </a:pPr>
            <a:r>
              <a:rPr sz="1100" spc="-5" dirty="0">
                <a:solidFill>
                  <a:srgbClr val="FFFFFF"/>
                </a:solidFill>
                <a:latin typeface="Georgia"/>
                <a:cs typeface="Georgia"/>
              </a:rPr>
              <a:t>Faith in God </a:t>
            </a:r>
            <a:r>
              <a:rPr sz="1100" dirty="0">
                <a:solidFill>
                  <a:srgbClr val="FFFFFF"/>
                </a:solidFill>
                <a:latin typeface="Georgia"/>
                <a:cs typeface="Georgia"/>
              </a:rPr>
              <a:t>|</a:t>
            </a:r>
            <a:r>
              <a:rPr sz="11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Georgia"/>
                <a:cs typeface="Georgia"/>
              </a:rPr>
              <a:t>Moral Uprightness </a:t>
            </a:r>
            <a:r>
              <a:rPr sz="1100" spc="-25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Georgia"/>
                <a:cs typeface="Georgia"/>
              </a:rPr>
              <a:t>Love</a:t>
            </a:r>
            <a:r>
              <a:rPr sz="1100" spc="-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1100" spc="-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Georgia"/>
                <a:cs typeface="Georgia"/>
              </a:rPr>
              <a:t>Fellow Beings</a:t>
            </a:r>
            <a:endParaRPr sz="11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</a:pPr>
            <a:r>
              <a:rPr sz="1100" spc="-5" dirty="0">
                <a:solidFill>
                  <a:srgbClr val="FFFFFF"/>
                </a:solidFill>
                <a:latin typeface="Georgia"/>
                <a:cs typeface="Georgia"/>
              </a:rPr>
              <a:t>Social</a:t>
            </a:r>
            <a:r>
              <a:rPr sz="1100" spc="-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Georgia"/>
                <a:cs typeface="Georgia"/>
              </a:rPr>
              <a:t>Responsibility</a:t>
            </a:r>
            <a:r>
              <a:rPr sz="1100" spc="-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00" dirty="0">
                <a:solidFill>
                  <a:srgbClr val="FFFFFF"/>
                </a:solidFill>
                <a:latin typeface="Georgia"/>
                <a:cs typeface="Georgia"/>
              </a:rPr>
              <a:t>|</a:t>
            </a:r>
            <a:r>
              <a:rPr sz="1100" spc="-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Georgia"/>
                <a:cs typeface="Georgia"/>
              </a:rPr>
              <a:t>Pursuit</a:t>
            </a:r>
            <a:r>
              <a:rPr sz="1100" spc="-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1100" spc="-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Georgia"/>
                <a:cs typeface="Georgia"/>
              </a:rPr>
              <a:t>Excellence</a:t>
            </a:r>
            <a:endParaRPr sz="1100">
              <a:latin typeface="Georgia"/>
              <a:cs typeface="Georg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450" y="232167"/>
            <a:ext cx="2764675" cy="1002208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55727" y="1600200"/>
            <a:ext cx="888827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4400" b="1" dirty="0">
                <a:latin typeface="Times New Roman"/>
                <a:cs typeface="Times New Roman"/>
              </a:rPr>
              <a:t>DBMS Project – Group 9</a:t>
            </a:r>
            <a:endParaRPr sz="4400" b="1" dirty="0">
              <a:latin typeface="Times New Roman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218526-906B-E992-8416-241786C684E0}"/>
              </a:ext>
            </a:extLst>
          </p:cNvPr>
          <p:cNvSpPr txBox="1"/>
          <p:nvPr/>
        </p:nvSpPr>
        <p:spPr>
          <a:xfrm>
            <a:off x="533400" y="2514600"/>
            <a:ext cx="807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CureConnect</a:t>
            </a:r>
            <a:r>
              <a:rPr lang="en-IN" sz="4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Empowering Health, Connecting Lives</a:t>
            </a:r>
            <a:endParaRPr lang="en-IN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238EA2-1DC1-616E-F00A-0C4B247503DF}"/>
              </a:ext>
            </a:extLst>
          </p:cNvPr>
          <p:cNvSpPr txBox="1"/>
          <p:nvPr/>
        </p:nvSpPr>
        <p:spPr>
          <a:xfrm>
            <a:off x="5635980" y="4267200"/>
            <a:ext cx="3584220" cy="1965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ARISHA JAMAL (2241010)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EDWIN SHAJAN (2241015)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KSHITIJ SAKHUJA (2241028)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33F463-64CB-2292-4234-81328C48127B}"/>
              </a:ext>
            </a:extLst>
          </p:cNvPr>
          <p:cNvSpPr txBox="1"/>
          <p:nvPr/>
        </p:nvSpPr>
        <p:spPr>
          <a:xfrm>
            <a:off x="224070" y="4694130"/>
            <a:ext cx="2868473" cy="106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Under the supervision of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DR. FABIOLA HAZEL POHRMEN</a:t>
            </a:r>
            <a:endParaRPr lang="en-IN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9E8FE90-9A16-EFC6-B8BD-1497688EA6A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</a:t>
            </a:fld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6226" y="145812"/>
            <a:ext cx="1685925" cy="422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Georgia"/>
                <a:cs typeface="Georgia"/>
              </a:rPr>
              <a:t>CHRIST</a:t>
            </a:r>
            <a:endParaRPr sz="14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Deemed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be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University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7F2244-F0A4-2BBA-E43F-842F12A47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685800"/>
            <a:ext cx="8278495" cy="5632311"/>
          </a:xfrm>
        </p:spPr>
        <p:txBody>
          <a:bodyPr/>
          <a:lstStyle/>
          <a:p>
            <a:r>
              <a:rPr lang="en-US" b="1" dirty="0"/>
              <a:t>Healthcare Facility Information:</a:t>
            </a:r>
          </a:p>
          <a:p>
            <a:r>
              <a:rPr lang="en-US" dirty="0"/>
              <a:t>A comprehensive database of facilities.</a:t>
            </a:r>
          </a:p>
          <a:p>
            <a:r>
              <a:rPr lang="en-US" dirty="0"/>
              <a:t>Precise information with user reviews.</a:t>
            </a:r>
          </a:p>
          <a:p>
            <a:endParaRPr lang="en-US" dirty="0"/>
          </a:p>
          <a:p>
            <a:r>
              <a:rPr lang="en-US" b="1" dirty="0"/>
              <a:t>User Authentication and Security:</a:t>
            </a:r>
          </a:p>
          <a:p>
            <a:r>
              <a:rPr lang="en-US" dirty="0"/>
              <a:t>Ensures privacy and security compliance.</a:t>
            </a:r>
          </a:p>
          <a:p>
            <a:endParaRPr lang="en-US" dirty="0"/>
          </a:p>
          <a:p>
            <a:r>
              <a:rPr lang="en-US" b="1" dirty="0"/>
              <a:t>User Profile:</a:t>
            </a:r>
            <a:endParaRPr lang="en-US" dirty="0"/>
          </a:p>
          <a:p>
            <a:r>
              <a:rPr lang="en-US" dirty="0"/>
              <a:t>Secure profile management.</a:t>
            </a:r>
          </a:p>
          <a:p>
            <a:r>
              <a:rPr lang="en-US" dirty="0"/>
              <a:t>Stores insurance and user preferences.</a:t>
            </a:r>
          </a:p>
          <a:p>
            <a:endParaRPr lang="en-US" dirty="0"/>
          </a:p>
          <a:p>
            <a:r>
              <a:rPr lang="en-US" b="1" dirty="0"/>
              <a:t>Reviews/Forum:</a:t>
            </a:r>
            <a:endParaRPr lang="en-US" dirty="0"/>
          </a:p>
          <a:p>
            <a:r>
              <a:rPr lang="en-US" dirty="0"/>
              <a:t>Enables user feedback and community engagement.</a:t>
            </a:r>
          </a:p>
          <a:p>
            <a:endParaRPr lang="en-US" dirty="0"/>
          </a:p>
          <a:p>
            <a:r>
              <a:rPr lang="en-US" b="1" dirty="0"/>
              <a:t>Professional Profiles:</a:t>
            </a:r>
          </a:p>
          <a:p>
            <a:r>
              <a:rPr lang="en-US" dirty="0"/>
              <a:t>Detailed profiles of healthcare professionals.</a:t>
            </a:r>
          </a:p>
          <a:p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AE05A2-9143-4716-DAFA-D334EDC7B4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10</a:t>
            </a:fld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6226" y="145812"/>
            <a:ext cx="1685925" cy="422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Georgia"/>
                <a:cs typeface="Georgia"/>
              </a:rPr>
              <a:t>CHRIST</a:t>
            </a:r>
            <a:endParaRPr sz="14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Deemed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be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University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9AD39-D7A2-57B0-6B91-84ACBC937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3625" y="1066800"/>
            <a:ext cx="8278495" cy="3046988"/>
          </a:xfrm>
        </p:spPr>
        <p:txBody>
          <a:bodyPr/>
          <a:lstStyle/>
          <a:p>
            <a:endParaRPr lang="en-US" dirty="0"/>
          </a:p>
          <a:p>
            <a:r>
              <a:rPr lang="en-US" b="1" dirty="0"/>
              <a:t>Accessibility Features:</a:t>
            </a:r>
            <a:endParaRPr lang="en-US" dirty="0"/>
          </a:p>
          <a:p>
            <a:r>
              <a:rPr lang="en-US" dirty="0"/>
              <a:t>Features for diverse user needs.</a:t>
            </a:r>
          </a:p>
          <a:p>
            <a:endParaRPr lang="en-US" dirty="0"/>
          </a:p>
          <a:p>
            <a:r>
              <a:rPr lang="en-US" b="1" dirty="0"/>
              <a:t>Disease Catalog:</a:t>
            </a:r>
            <a:endParaRPr lang="en-US" dirty="0"/>
          </a:p>
          <a:p>
            <a:r>
              <a:rPr lang="en-US" dirty="0"/>
              <a:t>Comprehensive health information for users.</a:t>
            </a:r>
          </a:p>
          <a:p>
            <a:endParaRPr lang="en-US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E6F455-11F6-1485-18E5-7C440D513D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11</a:t>
            </a:fld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6226" y="145812"/>
            <a:ext cx="1685925" cy="422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Georgia"/>
                <a:cs typeface="Georgia"/>
              </a:rPr>
              <a:t>CHRIST</a:t>
            </a:r>
            <a:endParaRPr sz="14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Deemed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be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University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6541592-0530-D34E-2278-57EFAE565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12802"/>
            <a:ext cx="8324680" cy="553998"/>
          </a:xfrm>
        </p:spPr>
        <p:txBody>
          <a:bodyPr/>
          <a:lstStyle/>
          <a:p>
            <a:r>
              <a:rPr lang="en-AE" sz="3600" b="1" dirty="0"/>
              <a:t>Data Flow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4C2F1F-6725-3549-C66B-C2312C9FCE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0" r="3816"/>
          <a:stretch/>
        </p:blipFill>
        <p:spPr>
          <a:xfrm>
            <a:off x="0" y="2219884"/>
            <a:ext cx="9144000" cy="30926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421A0-0688-33B3-0207-C491D908F1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12</a:t>
            </a:fld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6226" y="145812"/>
            <a:ext cx="1685925" cy="422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Georgia"/>
                <a:cs typeface="Georgia"/>
              </a:rPr>
              <a:t>CHRIST</a:t>
            </a:r>
            <a:endParaRPr sz="14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Deemed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be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University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40090E-1AD9-2250-736E-F9A5C4728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2093"/>
            <a:ext cx="9078436" cy="56425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3EB94-F030-486D-10F7-A7DCCC2C250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13</a:t>
            </a:fld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6226" y="145812"/>
            <a:ext cx="1685925" cy="422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Georgia"/>
                <a:cs typeface="Georgia"/>
              </a:rPr>
              <a:t>CHRIST</a:t>
            </a:r>
            <a:endParaRPr sz="14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Deemed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be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University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E5AD66-B254-A474-78AA-5919322E6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4000" cy="3647468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047B1-9480-5526-E70B-FF6BD0F98D5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14</a:t>
            </a:fld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6226" y="145812"/>
            <a:ext cx="1685925" cy="422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Georgia"/>
                <a:cs typeface="Georgia"/>
              </a:rPr>
              <a:t>CHRIST</a:t>
            </a:r>
            <a:endParaRPr sz="14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Deemed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be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University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3ECAA-962F-6B75-B122-099128BE9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50225"/>
            <a:ext cx="8903811" cy="55981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876AE-D324-530C-E678-6DC9D080A8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15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4BF43B-C90A-5F7C-D890-F86FEF6DF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9411"/>
            <a:ext cx="9144000" cy="561015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6226" y="145812"/>
            <a:ext cx="1685925" cy="422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Georgia"/>
                <a:cs typeface="Georgia"/>
              </a:rPr>
              <a:t>CHRIST</a:t>
            </a:r>
            <a:endParaRPr sz="14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Deemed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be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University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1D1E65-1BF5-D273-B0DC-064B940BBC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" r="4671"/>
          <a:stretch/>
        </p:blipFill>
        <p:spPr>
          <a:xfrm>
            <a:off x="0" y="1455420"/>
            <a:ext cx="9144000" cy="44881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B0AB3-1EE8-A588-0E25-1F77245279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16</a:t>
            </a:fld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6226" y="145812"/>
            <a:ext cx="1685925" cy="422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Georgia"/>
                <a:cs typeface="Georgia"/>
              </a:rPr>
              <a:t>CHRIST</a:t>
            </a:r>
            <a:endParaRPr sz="14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Deemed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be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University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90011-32F5-C403-60C3-D160351B37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" r="2444"/>
          <a:stretch/>
        </p:blipFill>
        <p:spPr>
          <a:xfrm>
            <a:off x="0" y="685800"/>
            <a:ext cx="9144000" cy="56562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8B75D4-BD41-1C06-43A1-2E5AA91C6A9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17</a:t>
            </a:fld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6226" y="145812"/>
            <a:ext cx="1685925" cy="422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Georgia"/>
                <a:cs typeface="Georgia"/>
              </a:rPr>
              <a:t>CHRIST</a:t>
            </a:r>
            <a:endParaRPr sz="14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Deemed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be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University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7EC2FDB-CBA8-7E97-6D84-B268E350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57200"/>
            <a:ext cx="8324680" cy="553998"/>
          </a:xfrm>
        </p:spPr>
        <p:txBody>
          <a:bodyPr/>
          <a:lstStyle/>
          <a:p>
            <a:r>
              <a:rPr lang="en-AE" sz="3600" b="1" dirty="0"/>
              <a:t>E-R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0A2DF-A0CA-321E-1FB8-FCF28763180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18</a:t>
            </a:fld>
            <a:endParaRPr lang="en-IN"/>
          </a:p>
        </p:txBody>
      </p:sp>
      <p:pic>
        <p:nvPicPr>
          <p:cNvPr id="5" name="Content Placeholder 5" descr="C:\Users\pande\Downloads\hms.png">
            <a:extLst>
              <a:ext uri="{FF2B5EF4-FFF2-40B4-BE49-F238E27FC236}">
                <a16:creationId xmlns:a16="http://schemas.microsoft.com/office/drawing/2014/main" id="{C997B82D-C5F5-A275-0B1F-536FB3D418CE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0738"/>
            <a:ext cx="9072880" cy="518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6226" y="145812"/>
            <a:ext cx="1685925" cy="422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Georgia"/>
                <a:cs typeface="Georgia"/>
              </a:rPr>
              <a:t>CHRIST</a:t>
            </a:r>
            <a:endParaRPr sz="14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Deemed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be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University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C47379-48A6-D5D3-B42F-064093796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57200"/>
            <a:ext cx="8324680" cy="553998"/>
          </a:xfrm>
        </p:spPr>
        <p:txBody>
          <a:bodyPr/>
          <a:lstStyle/>
          <a:p>
            <a:r>
              <a:rPr lang="en-AE" sz="3600" b="1" dirty="0"/>
              <a:t>Schema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429F19-DA6A-1F6D-820B-E18C2A1EC41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19</a:t>
            </a:fld>
            <a:endParaRPr lang="en-IN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07770591-DCDC-D58A-2E91-1D555596E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79667"/>
            <a:ext cx="7704856" cy="53103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CB56-96B7-C1DA-FD1E-644B342A9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8324680" cy="553998"/>
          </a:xfrm>
        </p:spPr>
        <p:txBody>
          <a:bodyPr/>
          <a:lstStyle/>
          <a:p>
            <a:r>
              <a:rPr lang="en-IN" sz="3600" b="1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2FE8A-5711-D863-45CE-37B3DA755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3625" y="1752600"/>
            <a:ext cx="8278495" cy="575542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Sustainable Development Goals Alignment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Existing Systems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Their Limitations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Proposed System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Data Flow Diagram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E-R Diagram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Schema Diagram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Project Screens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Demo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References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BD1D5-5155-D6C6-50B8-F62BA77875E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</a:t>
            </a:fld>
            <a:endParaRPr lang="en-I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9DB3EFF-55D0-4D85-39C7-A9000B3BD770}"/>
              </a:ext>
            </a:extLst>
          </p:cNvPr>
          <p:cNvSpPr txBox="1"/>
          <p:nvPr/>
        </p:nvSpPr>
        <p:spPr>
          <a:xfrm>
            <a:off x="7206226" y="145812"/>
            <a:ext cx="1685925" cy="422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Georgia"/>
                <a:cs typeface="Georgia"/>
              </a:rPr>
              <a:t>CHRIST</a:t>
            </a:r>
            <a:endParaRPr sz="1400" dirty="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Deemed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be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University</a:t>
            </a:r>
            <a:endParaRPr sz="12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370382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A4F1A-42B0-E6EC-26E1-559E6C319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60" y="762000"/>
            <a:ext cx="8324680" cy="369332"/>
          </a:xfrm>
        </p:spPr>
        <p:txBody>
          <a:bodyPr/>
          <a:lstStyle/>
          <a:p>
            <a:r>
              <a:rPr lang="en-IN" sz="2400" b="1" dirty="0"/>
              <a:t>Project Screens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A2E8F3-FF47-13B7-0849-B1EC4A07BA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E11C5-399D-1B8A-9B6B-A5B3508C71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1"/>
            <a:ext cx="4116944" cy="2133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6916C6-1BB2-4761-25D9-1073A9C5E5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95401"/>
            <a:ext cx="4118942" cy="2133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5A64D2-344B-9EC3-EB4F-1AAED9D59F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62" y="3762703"/>
            <a:ext cx="4102582" cy="2333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1E183C-129F-17F7-E0D8-E20C5C5DAC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733800"/>
            <a:ext cx="4267200" cy="24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72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4C564A-0730-8DF2-2CA3-7F3B67FB890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3B02CF-C2EA-48AD-DCE2-32C3321C94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6" y="4038599"/>
            <a:ext cx="4225991" cy="2184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7C343-672F-0C35-FD8C-C52419759B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249" y="4036226"/>
            <a:ext cx="4239129" cy="2186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23D85E-ED2D-DCA9-26F0-9E8F8030B7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249" y="1143000"/>
            <a:ext cx="4119091" cy="2133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6A172C-3155-2360-F40F-6347A325DB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67" y="1175090"/>
            <a:ext cx="4119091" cy="231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48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">
            <a:extLst>
              <a:ext uri="{FF2B5EF4-FFF2-40B4-BE49-F238E27FC236}">
                <a16:creationId xmlns:a16="http://schemas.microsoft.com/office/drawing/2014/main" id="{EF0952CF-5EC6-353A-7633-6C64FF96FB63}"/>
              </a:ext>
            </a:extLst>
          </p:cNvPr>
          <p:cNvSpPr txBox="1"/>
          <p:nvPr/>
        </p:nvSpPr>
        <p:spPr>
          <a:xfrm>
            <a:off x="7206226" y="145812"/>
            <a:ext cx="1685925" cy="422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Georgia"/>
                <a:cs typeface="Georgia"/>
              </a:rPr>
              <a:t>CHRIST</a:t>
            </a:r>
            <a:endParaRPr sz="1400" dirty="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Deemed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be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University</a:t>
            </a:r>
            <a:endParaRPr sz="1200" dirty="0">
              <a:latin typeface="Georgia"/>
              <a:cs typeface="Georgia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00029C3-FE49-FE97-CA20-B510082B16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2" y="3807788"/>
            <a:ext cx="2914421" cy="137667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C07033C-BB7E-94A6-0EB7-5E832F997C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171" y="1692552"/>
            <a:ext cx="2883948" cy="137051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49EBBF2-2EED-DA9F-5964-0C38B1627D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686391"/>
            <a:ext cx="2911206" cy="137667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8F581CF-CDD3-D001-4CD2-CFED6E3858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2" y="1711791"/>
            <a:ext cx="2904968" cy="137667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6DA5990-A9E2-1385-8774-0181866BD0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820335"/>
            <a:ext cx="2911206" cy="138194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8C255DD-AAF2-E867-3014-3347F8AFF7D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171" y="3820334"/>
            <a:ext cx="2908010" cy="138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01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CF3AB1-219A-80AF-DD1E-C0FBA886E2D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23</a:t>
            </a:fld>
            <a:endParaRPr lang="en-IN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F1F224B-31AF-63BE-511F-E938722BC3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89025"/>
            <a:ext cx="2904968" cy="1381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C0DE3F-9FA3-2B28-D19E-31D321C39B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872091"/>
            <a:ext cx="2904968" cy="1396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984128-4E53-38E2-F23A-35079ABCB4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889025"/>
            <a:ext cx="2952593" cy="1396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14AE55-059F-A939-2A72-FBA5189E78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809701"/>
            <a:ext cx="2904968" cy="1375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1DC8FF-0CE4-B045-BD09-35ECB397D9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09701"/>
            <a:ext cx="2904968" cy="13812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5199D-03A2-9C4D-7F00-AFDF8405A8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2809701"/>
            <a:ext cx="2904968" cy="13744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ABBF69-D87C-168F-1221-185648FCF52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563557"/>
            <a:ext cx="2904968" cy="13774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0DA464-0DE6-296C-44FD-B936365330E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133" y="4563558"/>
            <a:ext cx="2888035" cy="13800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2302D8-B7BD-E5EE-3773-B3A8ACD9B7F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4582512"/>
            <a:ext cx="288803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10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62B765-52EC-F182-FA02-7EA3609C45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24</a:t>
            </a:fld>
            <a:endParaRPr lang="en-I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DCFCAB2-8C44-5ACC-2437-991EC90D96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2888034" cy="1368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A9AB92-A76D-CF33-6799-FAE72F684C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404" y="990600"/>
            <a:ext cx="2897599" cy="1368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C1E824-83D3-5A00-2815-95DD992610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990601"/>
            <a:ext cx="2878535" cy="13687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7A4AA5-8CFC-99D4-E375-50731EFAF9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36155"/>
            <a:ext cx="2888203" cy="13687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98E17C-6B73-F65D-B19D-F6005E6B65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404" y="2536155"/>
            <a:ext cx="2897599" cy="13793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86B46F-50DB-3384-A2FD-B35F69CF25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597" y="2486159"/>
            <a:ext cx="2888203" cy="13718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2E1221-DAFE-0F50-E330-CCC25F82C80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7" y="4115578"/>
            <a:ext cx="2877037" cy="13687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BA0551-7690-C734-AE3A-D86B5D1634C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264" y="4115578"/>
            <a:ext cx="2889878" cy="13687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9A604E-563D-57FF-B521-EE98F0A77E6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529" y="4115578"/>
            <a:ext cx="2892897" cy="136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91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3667B-4554-65BE-EB41-9A1F098207F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25</a:t>
            </a:fld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CC62009-9B8C-C565-53FE-182700D99C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62000"/>
            <a:ext cx="2874033" cy="1368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E4D24A-1A2B-82B8-6119-B9FBB48C8B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567" y="773744"/>
            <a:ext cx="2874033" cy="137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CE706A-9C3D-595F-CBC6-FF3FB233FE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593670"/>
            <a:ext cx="2861428" cy="1361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6291D4-A358-AC31-39C4-575EEE173C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7" y="2593670"/>
            <a:ext cx="2881695" cy="13687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7D83FC-FBAB-A036-0FEA-7973D346E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756811"/>
            <a:ext cx="2874033" cy="13613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4DF18A-96B2-1F1C-7BDD-062EAA0D69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567" y="2593670"/>
            <a:ext cx="2885064" cy="13613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9CAC7D-E765-0888-DF46-046EBEEDF85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7" y="4498669"/>
            <a:ext cx="2840306" cy="13687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6E6E03-99AC-6149-88B9-E48B951BE7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498669"/>
            <a:ext cx="2874032" cy="1356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99BD27-4EF0-DF57-3E51-27F34259D31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259" y="4498669"/>
            <a:ext cx="2894406" cy="136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02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56C143-E577-17CB-9A33-948C806403F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23A63-2721-38A3-374E-10D41A496F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47890"/>
            <a:ext cx="3733800" cy="17715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14376F-39BB-5CA7-86F9-C8B1EADF2E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047890"/>
            <a:ext cx="3733800" cy="17656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68C7BE-5A93-877C-321D-EA012E8F83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810000"/>
            <a:ext cx="3733800" cy="17578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3E51DF-40B0-BD45-C018-2E673C0496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804716"/>
            <a:ext cx="3717333" cy="175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75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EBB0B-5459-356E-4E69-97D037409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60" y="609600"/>
            <a:ext cx="8324680" cy="553998"/>
          </a:xfrm>
        </p:spPr>
        <p:txBody>
          <a:bodyPr/>
          <a:lstStyle/>
          <a:p>
            <a:r>
              <a:rPr lang="en-IN" sz="3600" b="1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00F9F-209B-3C75-B658-1F6B7FDD5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3625" y="1933762"/>
            <a:ext cx="8278495" cy="372409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www.dbswebsite.com</a:t>
            </a:r>
          </a:p>
          <a:p>
            <a:pPr marL="457200" indent="-457200">
              <a:buFont typeface="+mj-lt"/>
              <a:buAutoNum type="arabicPeriod"/>
            </a:pPr>
            <a:r>
              <a:rPr lang="en-IN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www.webalive.com.au</a:t>
            </a:r>
          </a:p>
          <a:p>
            <a:pPr marL="457200" indent="-457200">
              <a:buFont typeface="+mj-lt"/>
              <a:buAutoNum type="arabicPeriod"/>
            </a:pPr>
            <a:r>
              <a:rPr lang="en-IN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www.ijraset.com</a:t>
            </a:r>
            <a:endParaRPr lang="en-IN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www.medibuddy.in</a:t>
            </a:r>
          </a:p>
          <a:p>
            <a:pPr marL="457200" indent="-457200">
              <a:buFont typeface="+mj-lt"/>
              <a:buAutoNum type="arabicPeriod"/>
            </a:pPr>
            <a:r>
              <a:rPr lang="en-IN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www.corporate.mfine.in</a:t>
            </a:r>
            <a:endParaRPr lang="en-IN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www.practo.com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www.w3schools.com/php/default.asp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www.php.net/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www.mysql.com/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www.apachefriends.org/download.html</a:t>
            </a:r>
          </a:p>
          <a:p>
            <a:pPr marL="457200" indent="-457200">
              <a:buFont typeface="+mj-lt"/>
              <a:buAutoNum type="arabicPeriod"/>
            </a:pPr>
            <a:endParaRPr lang="en-IN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454F3-7EAB-FC0F-1C65-F92B086A7BB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27</a:t>
            </a:fld>
            <a:endParaRPr lang="en-I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213A6BE-6774-C5BC-32E0-82354BD68A7F}"/>
              </a:ext>
            </a:extLst>
          </p:cNvPr>
          <p:cNvSpPr txBox="1"/>
          <p:nvPr/>
        </p:nvSpPr>
        <p:spPr>
          <a:xfrm>
            <a:off x="7206226" y="145812"/>
            <a:ext cx="1685925" cy="422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Georgia"/>
                <a:cs typeface="Georgia"/>
              </a:rPr>
              <a:t>CHRIST</a:t>
            </a:r>
            <a:endParaRPr sz="1400" dirty="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Deemed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be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University</a:t>
            </a:r>
            <a:endParaRPr sz="12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750308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6226" y="145812"/>
            <a:ext cx="1685925" cy="422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Georgia"/>
                <a:cs typeface="Georgia"/>
              </a:rPr>
              <a:t>CHRIST</a:t>
            </a:r>
            <a:endParaRPr sz="1400" dirty="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Deemed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be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University</a:t>
            </a:r>
            <a:endParaRPr sz="120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4" y="652167"/>
            <a:ext cx="31204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600" b="1" dirty="0">
                <a:latin typeface="Times New Roman"/>
                <a:cs typeface="Times New Roman"/>
              </a:rPr>
              <a:t>Introduction</a:t>
            </a:r>
            <a:endParaRPr sz="3600" b="1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7E47D-92F2-671A-3632-A249A9737CC7}"/>
              </a:ext>
            </a:extLst>
          </p:cNvPr>
          <p:cNvSpPr txBox="1"/>
          <p:nvPr/>
        </p:nvSpPr>
        <p:spPr>
          <a:xfrm>
            <a:off x="152400" y="1463219"/>
            <a:ext cx="875927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Revolutionizing Healthcare: </a:t>
            </a:r>
            <a:r>
              <a:rPr lang="en-US" sz="2000" dirty="0" err="1"/>
              <a:t>CureConnect</a:t>
            </a:r>
            <a:r>
              <a:rPr lang="en-US" sz="2000" dirty="0"/>
              <a:t> is a web application to transform healthcare access, appointment scheduling, and medical record management.</a:t>
            </a:r>
          </a:p>
          <a:p>
            <a:endParaRPr lang="en-US" sz="1200" dirty="0"/>
          </a:p>
          <a:p>
            <a:r>
              <a:rPr lang="en-US" sz="2400" b="1" dirty="0"/>
              <a:t>Aligned with SDG 3</a:t>
            </a:r>
            <a:r>
              <a:rPr lang="en-US" b="1" dirty="0"/>
              <a:t>: </a:t>
            </a:r>
            <a:r>
              <a:rPr lang="en-US" sz="2000" dirty="0"/>
              <a:t>Committed to Sustainable Development Goal 3, </a:t>
            </a:r>
            <a:r>
              <a:rPr lang="en-US" sz="2000" dirty="0" err="1"/>
              <a:t>CureConnect</a:t>
            </a:r>
            <a:r>
              <a:rPr lang="en-US" sz="2000" dirty="0"/>
              <a:t> </a:t>
            </a:r>
            <a:r>
              <a:rPr lang="en-US" sz="2000" b="1" dirty="0"/>
              <a:t>simplifies the healthcare journey</a:t>
            </a:r>
            <a:r>
              <a:rPr lang="en-US" sz="2000" dirty="0"/>
              <a:t>, </a:t>
            </a:r>
            <a:r>
              <a:rPr lang="en-US" sz="2000" b="1" dirty="0"/>
              <a:t>empowers patients</a:t>
            </a:r>
            <a:r>
              <a:rPr lang="en-US" sz="2000" dirty="0"/>
              <a:t>, and </a:t>
            </a:r>
            <a:r>
              <a:rPr lang="en-US" sz="2000" b="1" dirty="0"/>
              <a:t>ensures robust data security.</a:t>
            </a:r>
          </a:p>
          <a:p>
            <a:endParaRPr lang="en-US" sz="1200" dirty="0"/>
          </a:p>
          <a:p>
            <a:r>
              <a:rPr lang="en-US" sz="2400" b="1" dirty="0"/>
              <a:t>Comprehensive Platform: </a:t>
            </a:r>
            <a:r>
              <a:rPr lang="en-US" sz="2000" dirty="0"/>
              <a:t>Equipped with diverse modules, </a:t>
            </a:r>
            <a:r>
              <a:rPr lang="en-US" sz="2000" dirty="0" err="1"/>
              <a:t>CureConnect</a:t>
            </a:r>
            <a:r>
              <a:rPr lang="en-US" sz="2000" dirty="0"/>
              <a:t> enhances healthcare services, contributing to the overall well-being of individuals.</a:t>
            </a:r>
          </a:p>
          <a:p>
            <a:endParaRPr lang="en-US" sz="1200" dirty="0"/>
          </a:p>
          <a:p>
            <a:r>
              <a:rPr lang="en-US" sz="2400" b="1" dirty="0"/>
              <a:t>Addressing Limitations: </a:t>
            </a:r>
            <a:r>
              <a:rPr lang="en-US" sz="2000" dirty="0" err="1"/>
              <a:t>CureConnect</a:t>
            </a:r>
            <a:r>
              <a:rPr lang="en-US" sz="2000" dirty="0"/>
              <a:t> overcomes existing system limitations, introducing innovative solutions for a </a:t>
            </a:r>
            <a:r>
              <a:rPr lang="en-US" sz="2000" b="1" dirty="0"/>
              <a:t>more user-centric healthcare experience</a:t>
            </a:r>
            <a:r>
              <a:rPr lang="en-US" sz="2000" dirty="0"/>
              <a:t>.</a:t>
            </a:r>
          </a:p>
          <a:p>
            <a:endParaRPr lang="en-US" sz="1200" dirty="0"/>
          </a:p>
          <a:p>
            <a:r>
              <a:rPr lang="en-US" sz="2400" b="1" dirty="0"/>
              <a:t>Future of Healthcare Technology: </a:t>
            </a:r>
            <a:r>
              <a:rPr lang="en-US" sz="2000" dirty="0"/>
              <a:t>As a beacon of transformation, </a:t>
            </a:r>
            <a:r>
              <a:rPr lang="en-US" sz="2000" dirty="0" err="1"/>
              <a:t>CureConnect</a:t>
            </a:r>
            <a:r>
              <a:rPr lang="en-US" sz="2000" dirty="0"/>
              <a:t> envisions a future where healthcare is not only efficient but profoundly </a:t>
            </a:r>
            <a:r>
              <a:rPr lang="en-US" sz="2000" b="1" dirty="0"/>
              <a:t>user-centric</a:t>
            </a:r>
            <a:r>
              <a:rPr lang="en-US" sz="2000" dirty="0"/>
              <a:t>.</a:t>
            </a:r>
            <a:endParaRPr lang="en-IN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E84A5-099F-B1E4-8646-73B441DDB49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</a:t>
            </a:fld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6226" y="145812"/>
            <a:ext cx="1685925" cy="422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Georgia"/>
                <a:cs typeface="Georgia"/>
              </a:rPr>
              <a:t>CHRIST</a:t>
            </a:r>
            <a:endParaRPr sz="14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Deemed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be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University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0" y="523240"/>
            <a:ext cx="83246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600" b="1" dirty="0">
                <a:latin typeface="Times New Roman"/>
                <a:cs typeface="Times New Roman"/>
              </a:rPr>
              <a:t>Objectives</a:t>
            </a:r>
            <a:endParaRPr sz="3600" b="1" dirty="0">
              <a:latin typeface="Times New Roman"/>
              <a:cs typeface="Times New Roman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EDA9F9-6BA9-AB87-CA37-E22DA312B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425" y="1383328"/>
            <a:ext cx="8365575" cy="4739759"/>
          </a:xfrm>
        </p:spPr>
        <p:txBody>
          <a:bodyPr/>
          <a:lstStyle/>
          <a:p>
            <a:r>
              <a:rPr lang="en-US" b="1" dirty="0"/>
              <a:t>Enhance User Experience: </a:t>
            </a:r>
            <a:r>
              <a:rPr lang="en-US" dirty="0"/>
              <a:t>Improve the overall user experience through efficient tools for finding and scheduling appointments.</a:t>
            </a:r>
          </a:p>
          <a:p>
            <a:endParaRPr lang="en-US" dirty="0"/>
          </a:p>
          <a:p>
            <a:r>
              <a:rPr lang="en-US" b="1" dirty="0"/>
              <a:t>Digital Health Management: </a:t>
            </a:r>
            <a:r>
              <a:rPr lang="en-US" dirty="0"/>
              <a:t>Facilitate the adoption of digital health management by enabling secure storage of medical records.</a:t>
            </a:r>
          </a:p>
          <a:p>
            <a:endParaRPr lang="en-US" dirty="0"/>
          </a:p>
          <a:p>
            <a:r>
              <a:rPr lang="en-US" b="1" dirty="0"/>
              <a:t>Informed Decision-Making: </a:t>
            </a:r>
            <a:r>
              <a:rPr lang="en-US" dirty="0"/>
              <a:t>Enhance access to essential healthcare information through a comprehensive database of facilities.</a:t>
            </a:r>
          </a:p>
          <a:p>
            <a:endParaRPr lang="en-US" dirty="0"/>
          </a:p>
          <a:p>
            <a:r>
              <a:rPr lang="en-US" b="1" dirty="0"/>
              <a:t>Data Privacy and Security: </a:t>
            </a:r>
            <a:r>
              <a:rPr lang="en-US" dirty="0"/>
              <a:t>Uphold user trust by ensuring robust data privacy and security measures.</a:t>
            </a:r>
          </a:p>
          <a:p>
            <a:endParaRPr lang="en-US" dirty="0"/>
          </a:p>
          <a:p>
            <a:r>
              <a:rPr lang="en-US" b="1" dirty="0"/>
              <a:t>Personalization: </a:t>
            </a:r>
            <a:r>
              <a:rPr lang="en-US" dirty="0"/>
              <a:t>Empower individuals to personalize their healthcare experience through profile management.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977D8-528A-1387-800A-91886EE896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4</a:t>
            </a:fld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6226" y="145812"/>
            <a:ext cx="1685925" cy="422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Georgia"/>
                <a:cs typeface="Georgia"/>
              </a:rPr>
              <a:t>CHRIST</a:t>
            </a:r>
            <a:endParaRPr sz="14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Deemed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be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University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21E560-B827-8BC3-A065-AEE8B90FBBB5}"/>
              </a:ext>
            </a:extLst>
          </p:cNvPr>
          <p:cNvSpPr txBox="1"/>
          <p:nvPr/>
        </p:nvSpPr>
        <p:spPr>
          <a:xfrm>
            <a:off x="381000" y="762000"/>
            <a:ext cx="8382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Community Engagement: </a:t>
            </a:r>
            <a:r>
              <a:rPr lang="en-US" sz="2200" dirty="0"/>
              <a:t>Foster a sense of trust and community through user reviews, ratings, and forums.</a:t>
            </a:r>
          </a:p>
          <a:p>
            <a:endParaRPr lang="en-US" sz="1200" dirty="0"/>
          </a:p>
          <a:p>
            <a:r>
              <a:rPr lang="en-US" sz="2200" b="1" dirty="0"/>
              <a:t>Transparency in Healthcare: </a:t>
            </a:r>
            <a:r>
              <a:rPr lang="en-US" sz="2200" dirty="0"/>
              <a:t>Provide detailed profiles of healthcare professionals for informed decision-making.</a:t>
            </a:r>
          </a:p>
          <a:p>
            <a:endParaRPr lang="en-US" sz="1200" dirty="0"/>
          </a:p>
          <a:p>
            <a:r>
              <a:rPr lang="en-US" sz="2200" b="1" dirty="0"/>
              <a:t>Accessibility Across Languages: </a:t>
            </a:r>
            <a:r>
              <a:rPr lang="en-US" sz="2200" dirty="0"/>
              <a:t>Broaden website reach with multi-language support.</a:t>
            </a:r>
          </a:p>
          <a:p>
            <a:endParaRPr lang="en-US" sz="1200" dirty="0"/>
          </a:p>
          <a:p>
            <a:r>
              <a:rPr lang="en-US" sz="2200" b="1" dirty="0"/>
              <a:t>Accessibility to Medical Resources: </a:t>
            </a:r>
            <a:r>
              <a:rPr lang="en-US" sz="2200" dirty="0"/>
              <a:t>Promote accessibility to necessary healthcare resources.</a:t>
            </a:r>
          </a:p>
          <a:p>
            <a:endParaRPr lang="en-US" sz="1200" dirty="0"/>
          </a:p>
          <a:p>
            <a:r>
              <a:rPr lang="en-US" sz="2200" b="1" dirty="0"/>
              <a:t>User-Friendly Experience: </a:t>
            </a:r>
            <a:r>
              <a:rPr lang="en-US" sz="2200" dirty="0"/>
              <a:t>Ensure a user-friendly experience through assistance, FAQs, and intuitive navigation.</a:t>
            </a:r>
          </a:p>
          <a:p>
            <a:endParaRPr lang="en-US" sz="1200" b="1" dirty="0"/>
          </a:p>
          <a:p>
            <a:r>
              <a:rPr lang="en-US" sz="2200" b="1" dirty="0"/>
              <a:t>Inclusive Accessibility Features: </a:t>
            </a:r>
            <a:r>
              <a:rPr lang="en-US" sz="2200" dirty="0"/>
              <a:t>Implement features like screen reader compatibility and adjustable font sizes for inclusivity.</a:t>
            </a:r>
            <a:endParaRPr lang="en-IN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3E0FB-34C0-1ABD-E7FC-F6A18262692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</a:t>
            </a:fld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6226" y="145812"/>
            <a:ext cx="1685925" cy="422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Georgia"/>
                <a:cs typeface="Georgia"/>
              </a:rPr>
              <a:t>CHRIST</a:t>
            </a:r>
            <a:endParaRPr sz="14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Deemed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be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University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E8926DB-617D-F2A3-ED03-FA8EC43F2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97243"/>
            <a:ext cx="9039141" cy="553998"/>
          </a:xfrm>
        </p:spPr>
        <p:txBody>
          <a:bodyPr/>
          <a:lstStyle/>
          <a:p>
            <a:r>
              <a:rPr lang="en-US" sz="3600" b="1" dirty="0"/>
              <a:t>Sustainable Development Goals Alignment:</a:t>
            </a:r>
            <a:endParaRPr lang="en-IN" sz="3600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7FD4E1-D4D7-1949-C55F-BD410678A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694795"/>
            <a:ext cx="8991599" cy="4401205"/>
          </a:xfrm>
        </p:spPr>
        <p:txBody>
          <a:bodyPr/>
          <a:lstStyle/>
          <a:p>
            <a:r>
              <a:rPr lang="en-US" b="1" dirty="0"/>
              <a:t>SDG 3: Good Health: </a:t>
            </a:r>
            <a:r>
              <a:rPr lang="en-US" dirty="0"/>
              <a:t>Improve healthcare access and streamline services for healthier lives.</a:t>
            </a:r>
          </a:p>
          <a:p>
            <a:endParaRPr lang="en-US" dirty="0"/>
          </a:p>
          <a:p>
            <a:r>
              <a:rPr lang="en-US" b="1" dirty="0"/>
              <a:t>SDG 9: Innovation: </a:t>
            </a:r>
            <a:r>
              <a:rPr lang="en-US" dirty="0"/>
              <a:t>Utilize tech innovations for efficient healthcare solutions.</a:t>
            </a:r>
          </a:p>
          <a:p>
            <a:endParaRPr lang="en-US" dirty="0"/>
          </a:p>
          <a:p>
            <a:r>
              <a:rPr lang="en-US" b="1" dirty="0"/>
              <a:t>SDG 10: Inequality Reduction: </a:t>
            </a:r>
            <a:r>
              <a:rPr lang="en-US" dirty="0"/>
              <a:t>Address healthcare disparities for more equitable services.</a:t>
            </a:r>
          </a:p>
          <a:p>
            <a:endParaRPr lang="en-US" dirty="0"/>
          </a:p>
          <a:p>
            <a:r>
              <a:rPr lang="en-US" b="1" dirty="0"/>
              <a:t>SDG 16: Data Security: </a:t>
            </a:r>
            <a:r>
              <a:rPr lang="en-US" dirty="0"/>
              <a:t>Uphold data security and privacy for trustworthy healthcare.</a:t>
            </a:r>
          </a:p>
          <a:p>
            <a:endParaRPr lang="en-US" dirty="0"/>
          </a:p>
          <a:p>
            <a:r>
              <a:rPr lang="en-US" b="1" dirty="0"/>
              <a:t>SDG 17: Collaborative Partnerships: </a:t>
            </a:r>
            <a:r>
              <a:rPr lang="en-US" dirty="0"/>
              <a:t>Foster collaborations for impactful healthcare advancements.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84FFB5-F129-32D5-2D69-EFC66E3114A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6</a:t>
            </a:fld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6226" y="145812"/>
            <a:ext cx="1685925" cy="422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Georgia"/>
                <a:cs typeface="Georgia"/>
              </a:rPr>
              <a:t>CHRIST</a:t>
            </a:r>
            <a:endParaRPr sz="14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Deemed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be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University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0056B4-1CAD-75AA-3D6C-ABE0B2723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19" y="697243"/>
            <a:ext cx="8324680" cy="553998"/>
          </a:xfrm>
        </p:spPr>
        <p:txBody>
          <a:bodyPr/>
          <a:lstStyle/>
          <a:p>
            <a:r>
              <a:rPr lang="en-IN" sz="3600" b="1" dirty="0"/>
              <a:t>Existing Systems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BBB60-D6FD-8878-5889-5595286C8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447800"/>
            <a:ext cx="8915399" cy="4739759"/>
          </a:xfrm>
        </p:spPr>
        <p:txBody>
          <a:bodyPr/>
          <a:lstStyle/>
          <a:p>
            <a:r>
              <a:rPr lang="en-US" b="1" dirty="0" err="1"/>
              <a:t>Practo</a:t>
            </a:r>
            <a:r>
              <a:rPr lang="en-US" b="1" dirty="0"/>
              <a:t>: </a:t>
            </a:r>
            <a:r>
              <a:rPr lang="en-US" dirty="0"/>
              <a:t>Leading app for online doctor consultations and healthcare services, offering efficient appointment booking and access to health records.</a:t>
            </a:r>
          </a:p>
          <a:p>
            <a:endParaRPr lang="en-US" dirty="0"/>
          </a:p>
          <a:p>
            <a:r>
              <a:rPr lang="en-US" b="1" dirty="0" err="1"/>
              <a:t>mfine</a:t>
            </a:r>
            <a:r>
              <a:rPr lang="en-US" b="1" dirty="0"/>
              <a:t>: </a:t>
            </a:r>
            <a:r>
              <a:rPr lang="en-US" dirty="0"/>
              <a:t>A powerful platform providing online consultations, prescriptions, and medicine orders.</a:t>
            </a:r>
          </a:p>
          <a:p>
            <a:endParaRPr lang="en-US" dirty="0"/>
          </a:p>
          <a:p>
            <a:r>
              <a:rPr lang="en-US" b="1" dirty="0" err="1"/>
              <a:t>MediBuddy</a:t>
            </a:r>
            <a:r>
              <a:rPr lang="en-US" b="1" dirty="0"/>
              <a:t>: </a:t>
            </a:r>
            <a:r>
              <a:rPr lang="en-US" dirty="0"/>
              <a:t>Connects users with specialist doctors, enabling video consultations and personalized treatment plans.</a:t>
            </a:r>
          </a:p>
          <a:p>
            <a:endParaRPr lang="en-US" dirty="0"/>
          </a:p>
          <a:p>
            <a:r>
              <a:rPr lang="en-US" b="1" dirty="0"/>
              <a:t>1mg: </a:t>
            </a:r>
            <a:r>
              <a:rPr lang="en-US" dirty="0"/>
              <a:t>Comprehensive health platform covering disease info, medicines, and diagnostic resources.</a:t>
            </a:r>
          </a:p>
          <a:p>
            <a:endParaRPr lang="en-US" dirty="0"/>
          </a:p>
          <a:p>
            <a:r>
              <a:rPr lang="en-US" b="1" dirty="0"/>
              <a:t>Fortis Hospital: </a:t>
            </a:r>
            <a:r>
              <a:rPr lang="en-US" dirty="0"/>
              <a:t>User-friendly website for booking appointments with multilingual support, lacking virtual consultation.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905F8-389D-B011-4F03-D280B6818E5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7</a:t>
            </a:fld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6226" y="145812"/>
            <a:ext cx="1685925" cy="422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Georgia"/>
                <a:cs typeface="Georgia"/>
              </a:rPr>
              <a:t>CHRIST</a:t>
            </a:r>
            <a:endParaRPr sz="14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Deemed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be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University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A96F18-513F-45D0-0644-43363A676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8324680" cy="553998"/>
          </a:xfrm>
        </p:spPr>
        <p:txBody>
          <a:bodyPr/>
          <a:lstStyle/>
          <a:p>
            <a:r>
              <a:rPr lang="en-IN" sz="3600" b="1" dirty="0"/>
              <a:t>Their Limitations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1DB542-C905-6166-9075-70E1F4437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2137678"/>
            <a:ext cx="8839200" cy="3323987"/>
          </a:xfrm>
        </p:spPr>
        <p:txBody>
          <a:bodyPr/>
          <a:lstStyle/>
          <a:p>
            <a:r>
              <a:rPr lang="en-US" b="1" dirty="0"/>
              <a:t>Limited Language Support: </a:t>
            </a:r>
            <a:r>
              <a:rPr lang="en-US" dirty="0"/>
              <a:t>Inadequate language support affects user engagement.</a:t>
            </a:r>
          </a:p>
          <a:p>
            <a:endParaRPr lang="en-US" sz="800" dirty="0"/>
          </a:p>
          <a:p>
            <a:endParaRPr lang="en-US" sz="800" dirty="0"/>
          </a:p>
          <a:p>
            <a:r>
              <a:rPr lang="en-US" b="1" dirty="0"/>
              <a:t>Absence of User Forum: </a:t>
            </a:r>
            <a:r>
              <a:rPr lang="en-US" dirty="0"/>
              <a:t>Platforms lack a dedicated forum for user feedback and community engagement.</a:t>
            </a:r>
          </a:p>
          <a:p>
            <a:endParaRPr lang="en-US" sz="800" dirty="0"/>
          </a:p>
          <a:p>
            <a:r>
              <a:rPr lang="en-US" b="1" dirty="0"/>
              <a:t>Accessibility Features Missing: </a:t>
            </a:r>
            <a:r>
              <a:rPr lang="en-US" dirty="0"/>
              <a:t>High-contrast UI and font size </a:t>
            </a:r>
            <a:r>
              <a:rPr lang="en-US" dirty="0" err="1"/>
              <a:t>customisation</a:t>
            </a:r>
            <a:r>
              <a:rPr lang="en-US" dirty="0"/>
              <a:t> are absent, impacting users with visual preferences.</a:t>
            </a:r>
          </a:p>
          <a:p>
            <a:endParaRPr lang="en-US" sz="800" dirty="0"/>
          </a:p>
          <a:p>
            <a:endParaRPr lang="en-US" sz="800" dirty="0"/>
          </a:p>
          <a:p>
            <a:r>
              <a:rPr lang="en-US" b="1" dirty="0"/>
              <a:t>Limited Review Sections: </a:t>
            </a:r>
            <a:r>
              <a:rPr lang="en-US" dirty="0"/>
              <a:t>Insufficient designated review areas for comprehensive user feedback, affecting prospective patients.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D940F-F94C-0FEB-B3FF-97A8327CB97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8</a:t>
            </a:fld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6226" y="145812"/>
            <a:ext cx="1685925" cy="422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Georgia"/>
                <a:cs typeface="Georgia"/>
              </a:rPr>
              <a:t>CHRIST</a:t>
            </a:r>
            <a:endParaRPr sz="14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Deemed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be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University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2F003F-7841-D33B-5ACF-F5F24210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2" y="644604"/>
            <a:ext cx="8982778" cy="1107996"/>
          </a:xfrm>
        </p:spPr>
        <p:txBody>
          <a:bodyPr/>
          <a:lstStyle/>
          <a:p>
            <a:r>
              <a:rPr lang="en-IN" sz="3600" b="1" dirty="0"/>
              <a:t>Proposed System: Modules and Functionality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F24DFE-18B8-5FF7-35FA-D76F29E92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498" y="1676400"/>
            <a:ext cx="6428502" cy="4401205"/>
          </a:xfrm>
        </p:spPr>
        <p:txBody>
          <a:bodyPr/>
          <a:lstStyle/>
          <a:p>
            <a:r>
              <a:rPr lang="en-US" b="1" dirty="0"/>
              <a:t>Appointment Scheduling:</a:t>
            </a:r>
          </a:p>
          <a:p>
            <a:r>
              <a:rPr lang="en-US" dirty="0"/>
              <a:t>Find nearby healthcare facilities.</a:t>
            </a:r>
          </a:p>
          <a:p>
            <a:r>
              <a:rPr lang="en-US" dirty="0"/>
              <a:t>Real-time scheduling with reminders.</a:t>
            </a:r>
          </a:p>
          <a:p>
            <a:endParaRPr lang="en-US" dirty="0"/>
          </a:p>
          <a:p>
            <a:r>
              <a:rPr lang="en-US" b="1" dirty="0"/>
              <a:t>Multi-Language Support:</a:t>
            </a:r>
          </a:p>
          <a:p>
            <a:r>
              <a:rPr lang="en-US" dirty="0"/>
              <a:t>Broadens platform reach with multiple languages.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Help/FAQ/Navigation:</a:t>
            </a:r>
          </a:p>
          <a:p>
            <a:r>
              <a:rPr lang="en-US" dirty="0"/>
              <a:t>User-friendly assistance.</a:t>
            </a:r>
          </a:p>
          <a:p>
            <a:endParaRPr lang="en-US" dirty="0"/>
          </a:p>
          <a:p>
            <a:r>
              <a:rPr lang="en-US" b="1" dirty="0"/>
              <a:t>Medical Records Management:</a:t>
            </a:r>
          </a:p>
          <a:p>
            <a:r>
              <a:rPr lang="en-US" dirty="0"/>
              <a:t>Digitized storage of medical records.</a:t>
            </a:r>
          </a:p>
          <a:p>
            <a:r>
              <a:rPr lang="en-US" dirty="0"/>
              <a:t>Supports informed decision-making.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09CD8-485B-8F6B-5164-5B2D8E12CB1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9</a:t>
            </a:fld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</TotalTime>
  <Words>954</Words>
  <Application>Microsoft Office PowerPoint</Application>
  <PresentationFormat>On-screen Show (4:3)</PresentationFormat>
  <Paragraphs>211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Georgia</vt:lpstr>
      <vt:lpstr>Segoe UI</vt:lpstr>
      <vt:lpstr>Times New Roman</vt:lpstr>
      <vt:lpstr>Office Theme</vt:lpstr>
      <vt:lpstr>DBMS Project – Group 9</vt:lpstr>
      <vt:lpstr>Agenda</vt:lpstr>
      <vt:lpstr>Introduction</vt:lpstr>
      <vt:lpstr>Objectives</vt:lpstr>
      <vt:lpstr>PowerPoint Presentation</vt:lpstr>
      <vt:lpstr>Sustainable Development Goals Alignment:</vt:lpstr>
      <vt:lpstr>Existing Systems</vt:lpstr>
      <vt:lpstr>Their Limitations</vt:lpstr>
      <vt:lpstr>Proposed System: Modules and Functionality</vt:lpstr>
      <vt:lpstr>PowerPoint Presentation</vt:lpstr>
      <vt:lpstr>PowerPoint Presentation</vt:lpstr>
      <vt:lpstr>Data Flow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E-R Diagram</vt:lpstr>
      <vt:lpstr>Schema Diagram</vt:lpstr>
      <vt:lpstr>Project Screens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Aimee</dc:creator>
  <cp:lastModifiedBy>Arisha Jamal</cp:lastModifiedBy>
  <cp:revision>6</cp:revision>
  <dcterms:created xsi:type="dcterms:W3CDTF">2024-01-31T03:42:17Z</dcterms:created>
  <dcterms:modified xsi:type="dcterms:W3CDTF">2024-04-06T03:38:47Z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